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media/image12.jpg" ContentType="image/jpg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image24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2"/>
  </p:notesMasterIdLst>
  <p:sldIdLst>
    <p:sldId id="292" r:id="rId2"/>
    <p:sldId id="265" r:id="rId3"/>
    <p:sldId id="267" r:id="rId4"/>
    <p:sldId id="282" r:id="rId5"/>
    <p:sldId id="269" r:id="rId6"/>
    <p:sldId id="268" r:id="rId7"/>
    <p:sldId id="264" r:id="rId8"/>
    <p:sldId id="271" r:id="rId9"/>
    <p:sldId id="272" r:id="rId10"/>
    <p:sldId id="277" r:id="rId11"/>
    <p:sldId id="279" r:id="rId12"/>
    <p:sldId id="280" r:id="rId13"/>
    <p:sldId id="256" r:id="rId14"/>
    <p:sldId id="270" r:id="rId15"/>
    <p:sldId id="283" r:id="rId16"/>
    <p:sldId id="364" r:id="rId17"/>
    <p:sldId id="273" r:id="rId18"/>
    <p:sldId id="284" r:id="rId19"/>
    <p:sldId id="285" r:id="rId20"/>
    <p:sldId id="367" r:id="rId21"/>
    <p:sldId id="259" r:id="rId22"/>
    <p:sldId id="278" r:id="rId23"/>
    <p:sldId id="373" r:id="rId24"/>
    <p:sldId id="261" r:id="rId25"/>
    <p:sldId id="276" r:id="rId26"/>
    <p:sldId id="288" r:id="rId27"/>
    <p:sldId id="293" r:id="rId28"/>
    <p:sldId id="258" r:id="rId29"/>
    <p:sldId id="368" r:id="rId30"/>
    <p:sldId id="27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F01A3682-5D74-9248-BB69-C173CD38E5D8}">
          <p14:sldIdLst>
            <p14:sldId id="292"/>
            <p14:sldId id="265"/>
            <p14:sldId id="267"/>
            <p14:sldId id="282"/>
            <p14:sldId id="269"/>
            <p14:sldId id="268"/>
            <p14:sldId id="264"/>
            <p14:sldId id="271"/>
            <p14:sldId id="272"/>
            <p14:sldId id="277"/>
            <p14:sldId id="279"/>
            <p14:sldId id="280"/>
            <p14:sldId id="256"/>
            <p14:sldId id="270"/>
            <p14:sldId id="283"/>
            <p14:sldId id="364"/>
            <p14:sldId id="273"/>
            <p14:sldId id="284"/>
            <p14:sldId id="285"/>
            <p14:sldId id="367"/>
            <p14:sldId id="259"/>
            <p14:sldId id="278"/>
            <p14:sldId id="373"/>
            <p14:sldId id="261"/>
            <p14:sldId id="276"/>
          </p14:sldIdLst>
        </p14:section>
        <p14:section name="Sezione senza titolo" id="{3D209302-F98D-224B-8F4F-FD0D22DFA573}">
          <p14:sldIdLst>
            <p14:sldId id="288"/>
            <p14:sldId id="293"/>
            <p14:sldId id="258"/>
            <p14:sldId id="368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Stile 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6"/>
    <p:restoredTop sz="79739"/>
  </p:normalViewPr>
  <p:slideViewPr>
    <p:cSldViewPr snapToGrid="0" snapToObjects="1">
      <p:cViewPr varScale="1">
        <p:scale>
          <a:sx n="117" d="100"/>
          <a:sy n="117" d="100"/>
        </p:scale>
        <p:origin x="184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4-09T12:52:18.816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53117F-B4DF-D247-BCF4-4D923524FD7F}" type="doc">
      <dgm:prSet loTypeId="urn:microsoft.com/office/officeart/2005/8/layout/hChevron3" loCatId="" qsTypeId="urn:microsoft.com/office/officeart/2005/8/quickstyle/simple1" qsCatId="simple" csTypeId="urn:microsoft.com/office/officeart/2005/8/colors/accent1_2" csCatId="accent1" phldr="1"/>
      <dgm:spPr/>
    </dgm:pt>
    <dgm:pt modelId="{09B5A016-6D0B-4746-A092-6897146D4525}">
      <dgm:prSet phldrT="[Testo]"/>
      <dgm:spPr>
        <a:solidFill>
          <a:schemeClr val="accent3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it-IT" dirty="0"/>
            <a:t>Valutazione </a:t>
          </a:r>
          <a:r>
            <a:rPr lang="it-IT" dirty="0" err="1"/>
            <a:t>pre</a:t>
          </a:r>
          <a:r>
            <a:rPr lang="it-IT" dirty="0"/>
            <a:t> </a:t>
          </a:r>
          <a:r>
            <a:rPr lang="it-IT" dirty="0" err="1"/>
            <a:t>ointervento</a:t>
          </a:r>
          <a:endParaRPr lang="it-IT" dirty="0"/>
        </a:p>
      </dgm:t>
    </dgm:pt>
    <dgm:pt modelId="{3D7686DB-91D7-5748-9854-298A91D8AD98}" type="parTrans" cxnId="{1C6CD0B9-188E-3B45-A296-37B64CDD80D1}">
      <dgm:prSet/>
      <dgm:spPr/>
      <dgm:t>
        <a:bodyPr/>
        <a:lstStyle/>
        <a:p>
          <a:endParaRPr lang="it-IT"/>
        </a:p>
      </dgm:t>
    </dgm:pt>
    <dgm:pt modelId="{821F6F29-D19E-244C-B07B-4BDBE0DB5F3C}" type="sibTrans" cxnId="{1C6CD0B9-188E-3B45-A296-37B64CDD80D1}">
      <dgm:prSet/>
      <dgm:spPr/>
      <dgm:t>
        <a:bodyPr/>
        <a:lstStyle/>
        <a:p>
          <a:endParaRPr lang="it-IT"/>
        </a:p>
      </dgm:t>
    </dgm:pt>
    <dgm:pt modelId="{B221D8A1-F173-124D-8282-142BAA457B9B}">
      <dgm:prSet phldrT="[Testo]"/>
      <dgm:spPr>
        <a:solidFill>
          <a:schemeClr val="accent5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it-IT" dirty="0"/>
            <a:t>Follow-up 18 mese</a:t>
          </a:r>
        </a:p>
      </dgm:t>
    </dgm:pt>
    <dgm:pt modelId="{6F70C042-1E86-1F4A-B30F-BBA05E503CB3}" type="parTrans" cxnId="{6A98B109-9172-C44A-9538-11CBF18EDA4A}">
      <dgm:prSet/>
      <dgm:spPr/>
      <dgm:t>
        <a:bodyPr/>
        <a:lstStyle/>
        <a:p>
          <a:endParaRPr lang="it-IT"/>
        </a:p>
      </dgm:t>
    </dgm:pt>
    <dgm:pt modelId="{E5C5F81E-54F0-5343-B41A-939C53B9AB03}" type="sibTrans" cxnId="{6A98B109-9172-C44A-9538-11CBF18EDA4A}">
      <dgm:prSet/>
      <dgm:spPr/>
      <dgm:t>
        <a:bodyPr/>
        <a:lstStyle/>
        <a:p>
          <a:endParaRPr lang="it-IT"/>
        </a:p>
      </dgm:t>
    </dgm:pt>
    <dgm:pt modelId="{6FE40CA4-BD24-7D46-B76F-DBFD56ECD031}">
      <dgm:prSet phldrT="[Testo]"/>
      <dgm:spPr>
        <a:solidFill>
          <a:schemeClr val="accent5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it-IT" dirty="0"/>
            <a:t>Follow-up 24°mese</a:t>
          </a:r>
        </a:p>
      </dgm:t>
    </dgm:pt>
    <dgm:pt modelId="{6E2DBE7F-58C9-3943-A5C3-A697C524751F}" type="parTrans" cxnId="{6E286552-859D-E540-82C3-AE11275015D3}">
      <dgm:prSet/>
      <dgm:spPr/>
      <dgm:t>
        <a:bodyPr/>
        <a:lstStyle/>
        <a:p>
          <a:endParaRPr lang="it-IT"/>
        </a:p>
      </dgm:t>
    </dgm:pt>
    <dgm:pt modelId="{6FBC14D8-3116-D645-B89C-FA02AA5A42B4}" type="sibTrans" cxnId="{6E286552-859D-E540-82C3-AE11275015D3}">
      <dgm:prSet/>
      <dgm:spPr/>
      <dgm:t>
        <a:bodyPr/>
        <a:lstStyle/>
        <a:p>
          <a:endParaRPr lang="it-IT"/>
        </a:p>
      </dgm:t>
    </dgm:pt>
    <dgm:pt modelId="{A46F0CE0-DC8F-ED46-A901-0EBD9EDF7398}">
      <dgm:prSet/>
      <dgm:spPr>
        <a:solidFill>
          <a:srgbClr val="FFC0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it-IT" dirty="0">
              <a:solidFill>
                <a:schemeClr val="tx1"/>
              </a:solidFill>
            </a:rPr>
            <a:t>Intervento </a:t>
          </a:r>
          <a:r>
            <a:rPr lang="it-IT" dirty="0" err="1">
              <a:solidFill>
                <a:schemeClr val="tx1"/>
              </a:solidFill>
            </a:rPr>
            <a:t>bariatrico</a:t>
          </a:r>
          <a:endParaRPr lang="it-IT" dirty="0">
            <a:solidFill>
              <a:schemeClr val="tx1"/>
            </a:solidFill>
          </a:endParaRPr>
        </a:p>
      </dgm:t>
    </dgm:pt>
    <dgm:pt modelId="{6FA7D0FB-F984-7448-970C-94479B94A3A4}" type="parTrans" cxnId="{55420B4F-AF1B-3645-9ADD-BAF2FACE9473}">
      <dgm:prSet/>
      <dgm:spPr/>
      <dgm:t>
        <a:bodyPr/>
        <a:lstStyle/>
        <a:p>
          <a:endParaRPr lang="it-IT"/>
        </a:p>
      </dgm:t>
    </dgm:pt>
    <dgm:pt modelId="{4A18389A-959D-9A47-86E1-EE16F4F85ACE}" type="sibTrans" cxnId="{55420B4F-AF1B-3645-9ADD-BAF2FACE9473}">
      <dgm:prSet/>
      <dgm:spPr/>
      <dgm:t>
        <a:bodyPr/>
        <a:lstStyle/>
        <a:p>
          <a:endParaRPr lang="it-IT"/>
        </a:p>
      </dgm:t>
    </dgm:pt>
    <dgm:pt modelId="{FDABCCC3-84FD-B345-9D0D-12EC9CA920DA}">
      <dgm:prSet/>
      <dgm:spPr>
        <a:solidFill>
          <a:schemeClr val="accent5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it-IT" dirty="0">
              <a:solidFill>
                <a:schemeClr val="tx1"/>
              </a:solidFill>
            </a:rPr>
            <a:t>Follow-up 1° mese</a:t>
          </a:r>
        </a:p>
      </dgm:t>
    </dgm:pt>
    <dgm:pt modelId="{95C08520-4BEF-104A-A65F-24ACC93270E6}" type="parTrans" cxnId="{3BE6ED4D-0731-434F-846E-FC22BB81CC84}">
      <dgm:prSet/>
      <dgm:spPr/>
      <dgm:t>
        <a:bodyPr/>
        <a:lstStyle/>
        <a:p>
          <a:endParaRPr lang="it-IT"/>
        </a:p>
      </dgm:t>
    </dgm:pt>
    <dgm:pt modelId="{8C9D3487-2260-A449-8D5E-6D32252E5AD9}" type="sibTrans" cxnId="{3BE6ED4D-0731-434F-846E-FC22BB81CC84}">
      <dgm:prSet/>
      <dgm:spPr/>
      <dgm:t>
        <a:bodyPr/>
        <a:lstStyle/>
        <a:p>
          <a:endParaRPr lang="it-IT"/>
        </a:p>
      </dgm:t>
    </dgm:pt>
    <dgm:pt modelId="{93ACDD3F-F56A-7045-B078-67040DF57EDB}">
      <dgm:prSet/>
      <dgm:spPr>
        <a:solidFill>
          <a:schemeClr val="accent5">
            <a:lumMod val="60000"/>
            <a:lumOff val="4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it-IT" dirty="0" err="1">
              <a:solidFill>
                <a:schemeClr val="tx1"/>
              </a:solidFill>
            </a:rPr>
            <a:t>Folow-up</a:t>
          </a:r>
          <a:r>
            <a:rPr lang="it-IT" dirty="0">
              <a:solidFill>
                <a:schemeClr val="tx1"/>
              </a:solidFill>
            </a:rPr>
            <a:t> 3° mese</a:t>
          </a:r>
        </a:p>
      </dgm:t>
    </dgm:pt>
    <dgm:pt modelId="{7A2DA024-16B7-E748-9D92-09B872F864B9}" type="parTrans" cxnId="{72411E94-4F82-0847-B766-584461E87683}">
      <dgm:prSet/>
      <dgm:spPr/>
      <dgm:t>
        <a:bodyPr/>
        <a:lstStyle/>
        <a:p>
          <a:endParaRPr lang="it-IT"/>
        </a:p>
      </dgm:t>
    </dgm:pt>
    <dgm:pt modelId="{BAABCAAD-BF53-5645-9533-E4DBAEA3B840}" type="sibTrans" cxnId="{72411E94-4F82-0847-B766-584461E87683}">
      <dgm:prSet/>
      <dgm:spPr/>
      <dgm:t>
        <a:bodyPr/>
        <a:lstStyle/>
        <a:p>
          <a:endParaRPr lang="it-IT"/>
        </a:p>
      </dgm:t>
    </dgm:pt>
    <dgm:pt modelId="{11C6CFD4-5FF7-3F49-9C32-3E56E8A99D1F}">
      <dgm:prSet/>
      <dgm:spPr>
        <a:solidFill>
          <a:schemeClr val="accent5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it-IT" dirty="0"/>
            <a:t>Follow-up 6° mese</a:t>
          </a:r>
        </a:p>
      </dgm:t>
    </dgm:pt>
    <dgm:pt modelId="{5B76DBC6-FA6F-7348-8829-340D785C2007}" type="parTrans" cxnId="{20E88E63-E2C5-7844-840C-FDAB4BBD6192}">
      <dgm:prSet/>
      <dgm:spPr/>
      <dgm:t>
        <a:bodyPr/>
        <a:lstStyle/>
        <a:p>
          <a:endParaRPr lang="it-IT"/>
        </a:p>
      </dgm:t>
    </dgm:pt>
    <dgm:pt modelId="{1452DC23-23EB-454A-9EA0-0E0FA3C4557A}" type="sibTrans" cxnId="{20E88E63-E2C5-7844-840C-FDAB4BBD6192}">
      <dgm:prSet/>
      <dgm:spPr/>
      <dgm:t>
        <a:bodyPr/>
        <a:lstStyle/>
        <a:p>
          <a:endParaRPr lang="it-IT"/>
        </a:p>
      </dgm:t>
    </dgm:pt>
    <dgm:pt modelId="{EA3B813B-E53D-AA4F-9363-FFA4A3603EA1}">
      <dgm:prSet/>
      <dgm:spPr>
        <a:solidFill>
          <a:schemeClr val="accent5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it-IT" dirty="0"/>
            <a:t>Follow-up 12° mese</a:t>
          </a:r>
        </a:p>
      </dgm:t>
    </dgm:pt>
    <dgm:pt modelId="{0CC97DBB-BF62-9A41-9495-8A73A47854B7}" type="parTrans" cxnId="{7421FF72-F1C9-7D42-A080-BA4401A45205}">
      <dgm:prSet/>
      <dgm:spPr/>
      <dgm:t>
        <a:bodyPr/>
        <a:lstStyle/>
        <a:p>
          <a:endParaRPr lang="it-IT"/>
        </a:p>
      </dgm:t>
    </dgm:pt>
    <dgm:pt modelId="{4419D10D-8465-9545-B19E-5E98DCBE2210}" type="sibTrans" cxnId="{7421FF72-F1C9-7D42-A080-BA4401A45205}">
      <dgm:prSet/>
      <dgm:spPr/>
      <dgm:t>
        <a:bodyPr/>
        <a:lstStyle/>
        <a:p>
          <a:endParaRPr lang="it-IT"/>
        </a:p>
      </dgm:t>
    </dgm:pt>
    <dgm:pt modelId="{6202F076-2269-9144-820D-DB22DDB1E2BC}" type="pres">
      <dgm:prSet presAssocID="{3953117F-B4DF-D247-BCF4-4D923524FD7F}" presName="Name0" presStyleCnt="0">
        <dgm:presLayoutVars>
          <dgm:dir/>
          <dgm:resizeHandles val="exact"/>
        </dgm:presLayoutVars>
      </dgm:prSet>
      <dgm:spPr/>
    </dgm:pt>
    <dgm:pt modelId="{EE8D8BA3-5232-EA45-AB6E-87F749641A83}" type="pres">
      <dgm:prSet presAssocID="{09B5A016-6D0B-4746-A092-6897146D4525}" presName="parTxOnly" presStyleLbl="node1" presStyleIdx="0" presStyleCnt="8">
        <dgm:presLayoutVars>
          <dgm:bulletEnabled val="1"/>
        </dgm:presLayoutVars>
      </dgm:prSet>
      <dgm:spPr/>
    </dgm:pt>
    <dgm:pt modelId="{71FC9AF8-2847-E34E-B9CB-7224602DC266}" type="pres">
      <dgm:prSet presAssocID="{821F6F29-D19E-244C-B07B-4BDBE0DB5F3C}" presName="parSpace" presStyleCnt="0"/>
      <dgm:spPr/>
    </dgm:pt>
    <dgm:pt modelId="{1B4734C5-9748-3841-94A1-C1E2F6B9896E}" type="pres">
      <dgm:prSet presAssocID="{A46F0CE0-DC8F-ED46-A901-0EBD9EDF7398}" presName="parTxOnly" presStyleLbl="node1" presStyleIdx="1" presStyleCnt="8" custLinFactNeighborX="-3389">
        <dgm:presLayoutVars>
          <dgm:bulletEnabled val="1"/>
        </dgm:presLayoutVars>
      </dgm:prSet>
      <dgm:spPr/>
    </dgm:pt>
    <dgm:pt modelId="{0B7F367C-6FD3-DA46-9011-C6FBCAA639BA}" type="pres">
      <dgm:prSet presAssocID="{4A18389A-959D-9A47-86E1-EE16F4F85ACE}" presName="parSpace" presStyleCnt="0"/>
      <dgm:spPr/>
    </dgm:pt>
    <dgm:pt modelId="{12ACDAB8-78CA-9546-B036-E3C80B8F3F6D}" type="pres">
      <dgm:prSet presAssocID="{FDABCCC3-84FD-B345-9D0D-12EC9CA920DA}" presName="parTxOnly" presStyleLbl="node1" presStyleIdx="2" presStyleCnt="8">
        <dgm:presLayoutVars>
          <dgm:bulletEnabled val="1"/>
        </dgm:presLayoutVars>
      </dgm:prSet>
      <dgm:spPr/>
    </dgm:pt>
    <dgm:pt modelId="{605C9549-640A-7645-84C5-EA933D21EF67}" type="pres">
      <dgm:prSet presAssocID="{8C9D3487-2260-A449-8D5E-6D32252E5AD9}" presName="parSpace" presStyleCnt="0"/>
      <dgm:spPr/>
    </dgm:pt>
    <dgm:pt modelId="{787ACD94-6B6A-9D45-937B-948BA115CA34}" type="pres">
      <dgm:prSet presAssocID="{93ACDD3F-F56A-7045-B078-67040DF57EDB}" presName="parTxOnly" presStyleLbl="node1" presStyleIdx="3" presStyleCnt="8">
        <dgm:presLayoutVars>
          <dgm:bulletEnabled val="1"/>
        </dgm:presLayoutVars>
      </dgm:prSet>
      <dgm:spPr/>
    </dgm:pt>
    <dgm:pt modelId="{37134502-4D28-244D-97B6-A9A39995450D}" type="pres">
      <dgm:prSet presAssocID="{BAABCAAD-BF53-5645-9533-E4DBAEA3B840}" presName="parSpace" presStyleCnt="0"/>
      <dgm:spPr/>
    </dgm:pt>
    <dgm:pt modelId="{E7CAD5DB-A376-884C-A469-6FDEF7EC7B4F}" type="pres">
      <dgm:prSet presAssocID="{11C6CFD4-5FF7-3F49-9C32-3E56E8A99D1F}" presName="parTxOnly" presStyleLbl="node1" presStyleIdx="4" presStyleCnt="8" custLinFactNeighborX="0" custLinFactNeighborY="-506">
        <dgm:presLayoutVars>
          <dgm:bulletEnabled val="1"/>
        </dgm:presLayoutVars>
      </dgm:prSet>
      <dgm:spPr/>
    </dgm:pt>
    <dgm:pt modelId="{235E8531-C4AC-1C44-B914-EB40A64B4023}" type="pres">
      <dgm:prSet presAssocID="{1452DC23-23EB-454A-9EA0-0E0FA3C4557A}" presName="parSpace" presStyleCnt="0"/>
      <dgm:spPr/>
    </dgm:pt>
    <dgm:pt modelId="{D4ECFDE2-FB0A-6F46-A067-A445CE29347E}" type="pres">
      <dgm:prSet presAssocID="{EA3B813B-E53D-AA4F-9363-FFA4A3603EA1}" presName="parTxOnly" presStyleLbl="node1" presStyleIdx="5" presStyleCnt="8">
        <dgm:presLayoutVars>
          <dgm:bulletEnabled val="1"/>
        </dgm:presLayoutVars>
      </dgm:prSet>
      <dgm:spPr/>
    </dgm:pt>
    <dgm:pt modelId="{A9DFEF00-9EA3-A34B-9B42-FD9B5E1F2E70}" type="pres">
      <dgm:prSet presAssocID="{4419D10D-8465-9545-B19E-5E98DCBE2210}" presName="parSpace" presStyleCnt="0"/>
      <dgm:spPr/>
    </dgm:pt>
    <dgm:pt modelId="{11F87309-DAF6-0A4B-943E-E442180315DB}" type="pres">
      <dgm:prSet presAssocID="{B221D8A1-F173-124D-8282-142BAA457B9B}" presName="parTxOnly" presStyleLbl="node1" presStyleIdx="6" presStyleCnt="8">
        <dgm:presLayoutVars>
          <dgm:bulletEnabled val="1"/>
        </dgm:presLayoutVars>
      </dgm:prSet>
      <dgm:spPr/>
    </dgm:pt>
    <dgm:pt modelId="{DF315573-80F2-0349-98BD-FD7C43A9AC52}" type="pres">
      <dgm:prSet presAssocID="{E5C5F81E-54F0-5343-B41A-939C53B9AB03}" presName="parSpace" presStyleCnt="0"/>
      <dgm:spPr/>
    </dgm:pt>
    <dgm:pt modelId="{5C291621-7D01-3942-8745-DDD820EBCD7F}" type="pres">
      <dgm:prSet presAssocID="{6FE40CA4-BD24-7D46-B76F-DBFD56ECD031}" presName="parTxOnly" presStyleLbl="node1" presStyleIdx="7" presStyleCnt="8">
        <dgm:presLayoutVars>
          <dgm:bulletEnabled val="1"/>
        </dgm:presLayoutVars>
      </dgm:prSet>
      <dgm:spPr/>
    </dgm:pt>
  </dgm:ptLst>
  <dgm:cxnLst>
    <dgm:cxn modelId="{6A98B109-9172-C44A-9538-11CBF18EDA4A}" srcId="{3953117F-B4DF-D247-BCF4-4D923524FD7F}" destId="{B221D8A1-F173-124D-8282-142BAA457B9B}" srcOrd="6" destOrd="0" parTransId="{6F70C042-1E86-1F4A-B30F-BBA05E503CB3}" sibTransId="{E5C5F81E-54F0-5343-B41A-939C53B9AB03}"/>
    <dgm:cxn modelId="{21B08112-2012-F147-8546-DF838357B80D}" type="presOf" srcId="{09B5A016-6D0B-4746-A092-6897146D4525}" destId="{EE8D8BA3-5232-EA45-AB6E-87F749641A83}" srcOrd="0" destOrd="0" presId="urn:microsoft.com/office/officeart/2005/8/layout/hChevron3"/>
    <dgm:cxn modelId="{99817217-1A5B-764D-9131-28C2FEB4FC45}" type="presOf" srcId="{EA3B813B-E53D-AA4F-9363-FFA4A3603EA1}" destId="{D4ECFDE2-FB0A-6F46-A067-A445CE29347E}" srcOrd="0" destOrd="0" presId="urn:microsoft.com/office/officeart/2005/8/layout/hChevron3"/>
    <dgm:cxn modelId="{5F15031F-CAA5-164B-AC48-F4212BF6F05B}" type="presOf" srcId="{B221D8A1-F173-124D-8282-142BAA457B9B}" destId="{11F87309-DAF6-0A4B-943E-E442180315DB}" srcOrd="0" destOrd="0" presId="urn:microsoft.com/office/officeart/2005/8/layout/hChevron3"/>
    <dgm:cxn modelId="{FC81892E-A98F-3741-9A81-A1E415EAC4B3}" type="presOf" srcId="{11C6CFD4-5FF7-3F49-9C32-3E56E8A99D1F}" destId="{E7CAD5DB-A376-884C-A469-6FDEF7EC7B4F}" srcOrd="0" destOrd="0" presId="urn:microsoft.com/office/officeart/2005/8/layout/hChevron3"/>
    <dgm:cxn modelId="{7736E02E-414E-4B4A-BCB2-0E1AFC9A3DA5}" type="presOf" srcId="{3953117F-B4DF-D247-BCF4-4D923524FD7F}" destId="{6202F076-2269-9144-820D-DB22DDB1E2BC}" srcOrd="0" destOrd="0" presId="urn:microsoft.com/office/officeart/2005/8/layout/hChevron3"/>
    <dgm:cxn modelId="{3BE6ED4D-0731-434F-846E-FC22BB81CC84}" srcId="{3953117F-B4DF-D247-BCF4-4D923524FD7F}" destId="{FDABCCC3-84FD-B345-9D0D-12EC9CA920DA}" srcOrd="2" destOrd="0" parTransId="{95C08520-4BEF-104A-A65F-24ACC93270E6}" sibTransId="{8C9D3487-2260-A449-8D5E-6D32252E5AD9}"/>
    <dgm:cxn modelId="{55420B4F-AF1B-3645-9ADD-BAF2FACE9473}" srcId="{3953117F-B4DF-D247-BCF4-4D923524FD7F}" destId="{A46F0CE0-DC8F-ED46-A901-0EBD9EDF7398}" srcOrd="1" destOrd="0" parTransId="{6FA7D0FB-F984-7448-970C-94479B94A3A4}" sibTransId="{4A18389A-959D-9A47-86E1-EE16F4F85ACE}"/>
    <dgm:cxn modelId="{6E286552-859D-E540-82C3-AE11275015D3}" srcId="{3953117F-B4DF-D247-BCF4-4D923524FD7F}" destId="{6FE40CA4-BD24-7D46-B76F-DBFD56ECD031}" srcOrd="7" destOrd="0" parTransId="{6E2DBE7F-58C9-3943-A5C3-A697C524751F}" sibTransId="{6FBC14D8-3116-D645-B89C-FA02AA5A42B4}"/>
    <dgm:cxn modelId="{20E88E63-E2C5-7844-840C-FDAB4BBD6192}" srcId="{3953117F-B4DF-D247-BCF4-4D923524FD7F}" destId="{11C6CFD4-5FF7-3F49-9C32-3E56E8A99D1F}" srcOrd="4" destOrd="0" parTransId="{5B76DBC6-FA6F-7348-8829-340D785C2007}" sibTransId="{1452DC23-23EB-454A-9EA0-0E0FA3C4557A}"/>
    <dgm:cxn modelId="{7421FF72-F1C9-7D42-A080-BA4401A45205}" srcId="{3953117F-B4DF-D247-BCF4-4D923524FD7F}" destId="{EA3B813B-E53D-AA4F-9363-FFA4A3603EA1}" srcOrd="5" destOrd="0" parTransId="{0CC97DBB-BF62-9A41-9495-8A73A47854B7}" sibTransId="{4419D10D-8465-9545-B19E-5E98DCBE2210}"/>
    <dgm:cxn modelId="{72411E94-4F82-0847-B766-584461E87683}" srcId="{3953117F-B4DF-D247-BCF4-4D923524FD7F}" destId="{93ACDD3F-F56A-7045-B078-67040DF57EDB}" srcOrd="3" destOrd="0" parTransId="{7A2DA024-16B7-E748-9D92-09B872F864B9}" sibTransId="{BAABCAAD-BF53-5645-9533-E4DBAEA3B840}"/>
    <dgm:cxn modelId="{18F7EDAC-4FEE-2145-AB8F-82D09A731538}" type="presOf" srcId="{A46F0CE0-DC8F-ED46-A901-0EBD9EDF7398}" destId="{1B4734C5-9748-3841-94A1-C1E2F6B9896E}" srcOrd="0" destOrd="0" presId="urn:microsoft.com/office/officeart/2005/8/layout/hChevron3"/>
    <dgm:cxn modelId="{944EF4B6-FDEC-374B-A7B4-8C070327F9C4}" type="presOf" srcId="{FDABCCC3-84FD-B345-9D0D-12EC9CA920DA}" destId="{12ACDAB8-78CA-9546-B036-E3C80B8F3F6D}" srcOrd="0" destOrd="0" presId="urn:microsoft.com/office/officeart/2005/8/layout/hChevron3"/>
    <dgm:cxn modelId="{1C6CD0B9-188E-3B45-A296-37B64CDD80D1}" srcId="{3953117F-B4DF-D247-BCF4-4D923524FD7F}" destId="{09B5A016-6D0B-4746-A092-6897146D4525}" srcOrd="0" destOrd="0" parTransId="{3D7686DB-91D7-5748-9854-298A91D8AD98}" sibTransId="{821F6F29-D19E-244C-B07B-4BDBE0DB5F3C}"/>
    <dgm:cxn modelId="{3D5F03CC-32DE-1A42-8375-776F2F05535F}" type="presOf" srcId="{93ACDD3F-F56A-7045-B078-67040DF57EDB}" destId="{787ACD94-6B6A-9D45-937B-948BA115CA34}" srcOrd="0" destOrd="0" presId="urn:microsoft.com/office/officeart/2005/8/layout/hChevron3"/>
    <dgm:cxn modelId="{ED5AA4DF-00C0-F14E-8F0F-B89F3AE0FE86}" type="presOf" srcId="{6FE40CA4-BD24-7D46-B76F-DBFD56ECD031}" destId="{5C291621-7D01-3942-8745-DDD820EBCD7F}" srcOrd="0" destOrd="0" presId="urn:microsoft.com/office/officeart/2005/8/layout/hChevron3"/>
    <dgm:cxn modelId="{114918BE-424C-9C46-A57A-D60A8D3C94B9}" type="presParOf" srcId="{6202F076-2269-9144-820D-DB22DDB1E2BC}" destId="{EE8D8BA3-5232-EA45-AB6E-87F749641A83}" srcOrd="0" destOrd="0" presId="urn:microsoft.com/office/officeart/2005/8/layout/hChevron3"/>
    <dgm:cxn modelId="{D72915D5-D332-6E48-BD57-7927CAF050B8}" type="presParOf" srcId="{6202F076-2269-9144-820D-DB22DDB1E2BC}" destId="{71FC9AF8-2847-E34E-B9CB-7224602DC266}" srcOrd="1" destOrd="0" presId="urn:microsoft.com/office/officeart/2005/8/layout/hChevron3"/>
    <dgm:cxn modelId="{82C6663C-3E76-5342-B49A-85FEEE2AA268}" type="presParOf" srcId="{6202F076-2269-9144-820D-DB22DDB1E2BC}" destId="{1B4734C5-9748-3841-94A1-C1E2F6B9896E}" srcOrd="2" destOrd="0" presId="urn:microsoft.com/office/officeart/2005/8/layout/hChevron3"/>
    <dgm:cxn modelId="{31BD925F-33EA-A54E-B60D-8A9F6E0D70C7}" type="presParOf" srcId="{6202F076-2269-9144-820D-DB22DDB1E2BC}" destId="{0B7F367C-6FD3-DA46-9011-C6FBCAA639BA}" srcOrd="3" destOrd="0" presId="urn:microsoft.com/office/officeart/2005/8/layout/hChevron3"/>
    <dgm:cxn modelId="{65110860-3141-9D4A-B82F-2103A99FF8C2}" type="presParOf" srcId="{6202F076-2269-9144-820D-DB22DDB1E2BC}" destId="{12ACDAB8-78CA-9546-B036-E3C80B8F3F6D}" srcOrd="4" destOrd="0" presId="urn:microsoft.com/office/officeart/2005/8/layout/hChevron3"/>
    <dgm:cxn modelId="{912E26EC-627C-7C40-B4CC-E9BCA69B30CC}" type="presParOf" srcId="{6202F076-2269-9144-820D-DB22DDB1E2BC}" destId="{605C9549-640A-7645-84C5-EA933D21EF67}" srcOrd="5" destOrd="0" presId="urn:microsoft.com/office/officeart/2005/8/layout/hChevron3"/>
    <dgm:cxn modelId="{7CA30140-20C6-B247-96E2-F70D9BF731B7}" type="presParOf" srcId="{6202F076-2269-9144-820D-DB22DDB1E2BC}" destId="{787ACD94-6B6A-9D45-937B-948BA115CA34}" srcOrd="6" destOrd="0" presId="urn:microsoft.com/office/officeart/2005/8/layout/hChevron3"/>
    <dgm:cxn modelId="{EF24E881-B6F4-2444-AA18-71202AA70407}" type="presParOf" srcId="{6202F076-2269-9144-820D-DB22DDB1E2BC}" destId="{37134502-4D28-244D-97B6-A9A39995450D}" srcOrd="7" destOrd="0" presId="urn:microsoft.com/office/officeart/2005/8/layout/hChevron3"/>
    <dgm:cxn modelId="{20E06D1A-FB27-8341-82CF-0219F4F62C22}" type="presParOf" srcId="{6202F076-2269-9144-820D-DB22DDB1E2BC}" destId="{E7CAD5DB-A376-884C-A469-6FDEF7EC7B4F}" srcOrd="8" destOrd="0" presId="urn:microsoft.com/office/officeart/2005/8/layout/hChevron3"/>
    <dgm:cxn modelId="{719E78E6-DF3B-4C4F-A0D6-D87B7412E622}" type="presParOf" srcId="{6202F076-2269-9144-820D-DB22DDB1E2BC}" destId="{235E8531-C4AC-1C44-B914-EB40A64B4023}" srcOrd="9" destOrd="0" presId="urn:microsoft.com/office/officeart/2005/8/layout/hChevron3"/>
    <dgm:cxn modelId="{939BF999-0627-1043-98AD-F93B4A5B2FB6}" type="presParOf" srcId="{6202F076-2269-9144-820D-DB22DDB1E2BC}" destId="{D4ECFDE2-FB0A-6F46-A067-A445CE29347E}" srcOrd="10" destOrd="0" presId="urn:microsoft.com/office/officeart/2005/8/layout/hChevron3"/>
    <dgm:cxn modelId="{9A6AF88B-839A-7B45-BD1F-53391F8A984A}" type="presParOf" srcId="{6202F076-2269-9144-820D-DB22DDB1E2BC}" destId="{A9DFEF00-9EA3-A34B-9B42-FD9B5E1F2E70}" srcOrd="11" destOrd="0" presId="urn:microsoft.com/office/officeart/2005/8/layout/hChevron3"/>
    <dgm:cxn modelId="{3DDC7067-04C9-374F-8B89-64C564FE2996}" type="presParOf" srcId="{6202F076-2269-9144-820D-DB22DDB1E2BC}" destId="{11F87309-DAF6-0A4B-943E-E442180315DB}" srcOrd="12" destOrd="0" presId="urn:microsoft.com/office/officeart/2005/8/layout/hChevron3"/>
    <dgm:cxn modelId="{BCBDE06D-45A0-2648-8779-DDC1CFC487B8}" type="presParOf" srcId="{6202F076-2269-9144-820D-DB22DDB1E2BC}" destId="{DF315573-80F2-0349-98BD-FD7C43A9AC52}" srcOrd="13" destOrd="0" presId="urn:microsoft.com/office/officeart/2005/8/layout/hChevron3"/>
    <dgm:cxn modelId="{AD06D304-5528-DD4E-9FAB-25FEF7E936E0}" type="presParOf" srcId="{6202F076-2269-9144-820D-DB22DDB1E2BC}" destId="{5C291621-7D01-3942-8745-DDD820EBCD7F}" srcOrd="1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53117F-B4DF-D247-BCF4-4D923524FD7F}" type="doc">
      <dgm:prSet loTypeId="urn:microsoft.com/office/officeart/2005/8/layout/hChevron3" loCatId="" qsTypeId="urn:microsoft.com/office/officeart/2005/8/quickstyle/simple1" qsCatId="simple" csTypeId="urn:microsoft.com/office/officeart/2005/8/colors/accent1_2" csCatId="accent1" phldr="1"/>
      <dgm:spPr/>
    </dgm:pt>
    <dgm:pt modelId="{09B5A016-6D0B-4746-A092-6897146D4525}">
      <dgm:prSet phldrT="[Testo]"/>
      <dgm:spPr>
        <a:solidFill>
          <a:schemeClr val="accent3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it-IT" dirty="0"/>
            <a:t>Valutazione </a:t>
          </a:r>
          <a:r>
            <a:rPr lang="it-IT" dirty="0" err="1"/>
            <a:t>pre</a:t>
          </a:r>
          <a:r>
            <a:rPr lang="it-IT" dirty="0"/>
            <a:t> </a:t>
          </a:r>
          <a:r>
            <a:rPr lang="it-IT" dirty="0" err="1"/>
            <a:t>ointervento</a:t>
          </a:r>
          <a:endParaRPr lang="it-IT" dirty="0"/>
        </a:p>
      </dgm:t>
    </dgm:pt>
    <dgm:pt modelId="{3D7686DB-91D7-5748-9854-298A91D8AD98}" type="parTrans" cxnId="{1C6CD0B9-188E-3B45-A296-37B64CDD80D1}">
      <dgm:prSet/>
      <dgm:spPr/>
      <dgm:t>
        <a:bodyPr/>
        <a:lstStyle/>
        <a:p>
          <a:endParaRPr lang="it-IT"/>
        </a:p>
      </dgm:t>
    </dgm:pt>
    <dgm:pt modelId="{821F6F29-D19E-244C-B07B-4BDBE0DB5F3C}" type="sibTrans" cxnId="{1C6CD0B9-188E-3B45-A296-37B64CDD80D1}">
      <dgm:prSet/>
      <dgm:spPr/>
      <dgm:t>
        <a:bodyPr/>
        <a:lstStyle/>
        <a:p>
          <a:endParaRPr lang="it-IT"/>
        </a:p>
      </dgm:t>
    </dgm:pt>
    <dgm:pt modelId="{B221D8A1-F173-124D-8282-142BAA457B9B}">
      <dgm:prSet phldrT="[Testo]"/>
      <dgm:spPr>
        <a:solidFill>
          <a:schemeClr val="accent5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it-IT" dirty="0"/>
            <a:t>Follow-up 18 mese</a:t>
          </a:r>
        </a:p>
      </dgm:t>
    </dgm:pt>
    <dgm:pt modelId="{6F70C042-1E86-1F4A-B30F-BBA05E503CB3}" type="parTrans" cxnId="{6A98B109-9172-C44A-9538-11CBF18EDA4A}">
      <dgm:prSet/>
      <dgm:spPr/>
      <dgm:t>
        <a:bodyPr/>
        <a:lstStyle/>
        <a:p>
          <a:endParaRPr lang="it-IT"/>
        </a:p>
      </dgm:t>
    </dgm:pt>
    <dgm:pt modelId="{E5C5F81E-54F0-5343-B41A-939C53B9AB03}" type="sibTrans" cxnId="{6A98B109-9172-C44A-9538-11CBF18EDA4A}">
      <dgm:prSet/>
      <dgm:spPr/>
      <dgm:t>
        <a:bodyPr/>
        <a:lstStyle/>
        <a:p>
          <a:endParaRPr lang="it-IT"/>
        </a:p>
      </dgm:t>
    </dgm:pt>
    <dgm:pt modelId="{6FE40CA4-BD24-7D46-B76F-DBFD56ECD031}">
      <dgm:prSet phldrT="[Testo]"/>
      <dgm:spPr>
        <a:solidFill>
          <a:schemeClr val="accent5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it-IT" dirty="0"/>
            <a:t>Follow-up 24°mese</a:t>
          </a:r>
        </a:p>
      </dgm:t>
    </dgm:pt>
    <dgm:pt modelId="{6E2DBE7F-58C9-3943-A5C3-A697C524751F}" type="parTrans" cxnId="{6E286552-859D-E540-82C3-AE11275015D3}">
      <dgm:prSet/>
      <dgm:spPr/>
      <dgm:t>
        <a:bodyPr/>
        <a:lstStyle/>
        <a:p>
          <a:endParaRPr lang="it-IT"/>
        </a:p>
      </dgm:t>
    </dgm:pt>
    <dgm:pt modelId="{6FBC14D8-3116-D645-B89C-FA02AA5A42B4}" type="sibTrans" cxnId="{6E286552-859D-E540-82C3-AE11275015D3}">
      <dgm:prSet/>
      <dgm:spPr/>
      <dgm:t>
        <a:bodyPr/>
        <a:lstStyle/>
        <a:p>
          <a:endParaRPr lang="it-IT"/>
        </a:p>
      </dgm:t>
    </dgm:pt>
    <dgm:pt modelId="{A46F0CE0-DC8F-ED46-A901-0EBD9EDF7398}">
      <dgm:prSet/>
      <dgm:spPr>
        <a:solidFill>
          <a:srgbClr val="FFC0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it-IT" dirty="0">
              <a:solidFill>
                <a:schemeClr val="tx1"/>
              </a:solidFill>
            </a:rPr>
            <a:t>Intervento </a:t>
          </a:r>
          <a:r>
            <a:rPr lang="it-IT" dirty="0" err="1">
              <a:solidFill>
                <a:schemeClr val="tx1"/>
              </a:solidFill>
            </a:rPr>
            <a:t>bariatrico</a:t>
          </a:r>
          <a:endParaRPr lang="it-IT" dirty="0">
            <a:solidFill>
              <a:schemeClr val="tx1"/>
            </a:solidFill>
          </a:endParaRPr>
        </a:p>
      </dgm:t>
    </dgm:pt>
    <dgm:pt modelId="{6FA7D0FB-F984-7448-970C-94479B94A3A4}" type="parTrans" cxnId="{55420B4F-AF1B-3645-9ADD-BAF2FACE9473}">
      <dgm:prSet/>
      <dgm:spPr/>
      <dgm:t>
        <a:bodyPr/>
        <a:lstStyle/>
        <a:p>
          <a:endParaRPr lang="it-IT"/>
        </a:p>
      </dgm:t>
    </dgm:pt>
    <dgm:pt modelId="{4A18389A-959D-9A47-86E1-EE16F4F85ACE}" type="sibTrans" cxnId="{55420B4F-AF1B-3645-9ADD-BAF2FACE9473}">
      <dgm:prSet/>
      <dgm:spPr/>
      <dgm:t>
        <a:bodyPr/>
        <a:lstStyle/>
        <a:p>
          <a:endParaRPr lang="it-IT"/>
        </a:p>
      </dgm:t>
    </dgm:pt>
    <dgm:pt modelId="{FDABCCC3-84FD-B345-9D0D-12EC9CA920DA}">
      <dgm:prSet/>
      <dgm:spPr>
        <a:solidFill>
          <a:schemeClr val="accent5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it-IT" dirty="0">
              <a:solidFill>
                <a:schemeClr val="tx1"/>
              </a:solidFill>
            </a:rPr>
            <a:t>Follow-up 1° mese</a:t>
          </a:r>
        </a:p>
      </dgm:t>
    </dgm:pt>
    <dgm:pt modelId="{95C08520-4BEF-104A-A65F-24ACC93270E6}" type="parTrans" cxnId="{3BE6ED4D-0731-434F-846E-FC22BB81CC84}">
      <dgm:prSet/>
      <dgm:spPr/>
      <dgm:t>
        <a:bodyPr/>
        <a:lstStyle/>
        <a:p>
          <a:endParaRPr lang="it-IT"/>
        </a:p>
      </dgm:t>
    </dgm:pt>
    <dgm:pt modelId="{8C9D3487-2260-A449-8D5E-6D32252E5AD9}" type="sibTrans" cxnId="{3BE6ED4D-0731-434F-846E-FC22BB81CC84}">
      <dgm:prSet/>
      <dgm:spPr/>
      <dgm:t>
        <a:bodyPr/>
        <a:lstStyle/>
        <a:p>
          <a:endParaRPr lang="it-IT"/>
        </a:p>
      </dgm:t>
    </dgm:pt>
    <dgm:pt modelId="{93ACDD3F-F56A-7045-B078-67040DF57EDB}">
      <dgm:prSet/>
      <dgm:spPr>
        <a:solidFill>
          <a:schemeClr val="accent5">
            <a:lumMod val="60000"/>
            <a:lumOff val="4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it-IT" dirty="0" err="1">
              <a:solidFill>
                <a:schemeClr val="tx1"/>
              </a:solidFill>
            </a:rPr>
            <a:t>Folow-up</a:t>
          </a:r>
          <a:r>
            <a:rPr lang="it-IT" dirty="0">
              <a:solidFill>
                <a:schemeClr val="tx1"/>
              </a:solidFill>
            </a:rPr>
            <a:t> 3° mese</a:t>
          </a:r>
        </a:p>
      </dgm:t>
    </dgm:pt>
    <dgm:pt modelId="{7A2DA024-16B7-E748-9D92-09B872F864B9}" type="parTrans" cxnId="{72411E94-4F82-0847-B766-584461E87683}">
      <dgm:prSet/>
      <dgm:spPr/>
      <dgm:t>
        <a:bodyPr/>
        <a:lstStyle/>
        <a:p>
          <a:endParaRPr lang="it-IT"/>
        </a:p>
      </dgm:t>
    </dgm:pt>
    <dgm:pt modelId="{BAABCAAD-BF53-5645-9533-E4DBAEA3B840}" type="sibTrans" cxnId="{72411E94-4F82-0847-B766-584461E87683}">
      <dgm:prSet/>
      <dgm:spPr/>
      <dgm:t>
        <a:bodyPr/>
        <a:lstStyle/>
        <a:p>
          <a:endParaRPr lang="it-IT"/>
        </a:p>
      </dgm:t>
    </dgm:pt>
    <dgm:pt modelId="{11C6CFD4-5FF7-3F49-9C32-3E56E8A99D1F}">
      <dgm:prSet/>
      <dgm:spPr>
        <a:solidFill>
          <a:schemeClr val="accent5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it-IT" dirty="0"/>
            <a:t>Follow-up 6° mese</a:t>
          </a:r>
        </a:p>
      </dgm:t>
    </dgm:pt>
    <dgm:pt modelId="{5B76DBC6-FA6F-7348-8829-340D785C2007}" type="parTrans" cxnId="{20E88E63-E2C5-7844-840C-FDAB4BBD6192}">
      <dgm:prSet/>
      <dgm:spPr/>
      <dgm:t>
        <a:bodyPr/>
        <a:lstStyle/>
        <a:p>
          <a:endParaRPr lang="it-IT"/>
        </a:p>
      </dgm:t>
    </dgm:pt>
    <dgm:pt modelId="{1452DC23-23EB-454A-9EA0-0E0FA3C4557A}" type="sibTrans" cxnId="{20E88E63-E2C5-7844-840C-FDAB4BBD6192}">
      <dgm:prSet/>
      <dgm:spPr/>
      <dgm:t>
        <a:bodyPr/>
        <a:lstStyle/>
        <a:p>
          <a:endParaRPr lang="it-IT"/>
        </a:p>
      </dgm:t>
    </dgm:pt>
    <dgm:pt modelId="{EA3B813B-E53D-AA4F-9363-FFA4A3603EA1}">
      <dgm:prSet/>
      <dgm:spPr>
        <a:solidFill>
          <a:schemeClr val="accent5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it-IT" dirty="0"/>
            <a:t>Follow-up 12° mese</a:t>
          </a:r>
        </a:p>
      </dgm:t>
    </dgm:pt>
    <dgm:pt modelId="{0CC97DBB-BF62-9A41-9495-8A73A47854B7}" type="parTrans" cxnId="{7421FF72-F1C9-7D42-A080-BA4401A45205}">
      <dgm:prSet/>
      <dgm:spPr/>
      <dgm:t>
        <a:bodyPr/>
        <a:lstStyle/>
        <a:p>
          <a:endParaRPr lang="it-IT"/>
        </a:p>
      </dgm:t>
    </dgm:pt>
    <dgm:pt modelId="{4419D10D-8465-9545-B19E-5E98DCBE2210}" type="sibTrans" cxnId="{7421FF72-F1C9-7D42-A080-BA4401A45205}">
      <dgm:prSet/>
      <dgm:spPr/>
      <dgm:t>
        <a:bodyPr/>
        <a:lstStyle/>
        <a:p>
          <a:endParaRPr lang="it-IT"/>
        </a:p>
      </dgm:t>
    </dgm:pt>
    <dgm:pt modelId="{6202F076-2269-9144-820D-DB22DDB1E2BC}" type="pres">
      <dgm:prSet presAssocID="{3953117F-B4DF-D247-BCF4-4D923524FD7F}" presName="Name0" presStyleCnt="0">
        <dgm:presLayoutVars>
          <dgm:dir/>
          <dgm:resizeHandles val="exact"/>
        </dgm:presLayoutVars>
      </dgm:prSet>
      <dgm:spPr/>
    </dgm:pt>
    <dgm:pt modelId="{EE8D8BA3-5232-EA45-AB6E-87F749641A83}" type="pres">
      <dgm:prSet presAssocID="{09B5A016-6D0B-4746-A092-6897146D4525}" presName="parTxOnly" presStyleLbl="node1" presStyleIdx="0" presStyleCnt="8">
        <dgm:presLayoutVars>
          <dgm:bulletEnabled val="1"/>
        </dgm:presLayoutVars>
      </dgm:prSet>
      <dgm:spPr/>
    </dgm:pt>
    <dgm:pt modelId="{71FC9AF8-2847-E34E-B9CB-7224602DC266}" type="pres">
      <dgm:prSet presAssocID="{821F6F29-D19E-244C-B07B-4BDBE0DB5F3C}" presName="parSpace" presStyleCnt="0"/>
      <dgm:spPr/>
    </dgm:pt>
    <dgm:pt modelId="{1B4734C5-9748-3841-94A1-C1E2F6B9896E}" type="pres">
      <dgm:prSet presAssocID="{A46F0CE0-DC8F-ED46-A901-0EBD9EDF7398}" presName="parTxOnly" presStyleLbl="node1" presStyleIdx="1" presStyleCnt="8" custLinFactNeighborX="-3389">
        <dgm:presLayoutVars>
          <dgm:bulletEnabled val="1"/>
        </dgm:presLayoutVars>
      </dgm:prSet>
      <dgm:spPr/>
    </dgm:pt>
    <dgm:pt modelId="{0B7F367C-6FD3-DA46-9011-C6FBCAA639BA}" type="pres">
      <dgm:prSet presAssocID="{4A18389A-959D-9A47-86E1-EE16F4F85ACE}" presName="parSpace" presStyleCnt="0"/>
      <dgm:spPr/>
    </dgm:pt>
    <dgm:pt modelId="{12ACDAB8-78CA-9546-B036-E3C80B8F3F6D}" type="pres">
      <dgm:prSet presAssocID="{FDABCCC3-84FD-B345-9D0D-12EC9CA920DA}" presName="parTxOnly" presStyleLbl="node1" presStyleIdx="2" presStyleCnt="8">
        <dgm:presLayoutVars>
          <dgm:bulletEnabled val="1"/>
        </dgm:presLayoutVars>
      </dgm:prSet>
      <dgm:spPr/>
    </dgm:pt>
    <dgm:pt modelId="{605C9549-640A-7645-84C5-EA933D21EF67}" type="pres">
      <dgm:prSet presAssocID="{8C9D3487-2260-A449-8D5E-6D32252E5AD9}" presName="parSpace" presStyleCnt="0"/>
      <dgm:spPr/>
    </dgm:pt>
    <dgm:pt modelId="{787ACD94-6B6A-9D45-937B-948BA115CA34}" type="pres">
      <dgm:prSet presAssocID="{93ACDD3F-F56A-7045-B078-67040DF57EDB}" presName="parTxOnly" presStyleLbl="node1" presStyleIdx="3" presStyleCnt="8">
        <dgm:presLayoutVars>
          <dgm:bulletEnabled val="1"/>
        </dgm:presLayoutVars>
      </dgm:prSet>
      <dgm:spPr/>
    </dgm:pt>
    <dgm:pt modelId="{37134502-4D28-244D-97B6-A9A39995450D}" type="pres">
      <dgm:prSet presAssocID="{BAABCAAD-BF53-5645-9533-E4DBAEA3B840}" presName="parSpace" presStyleCnt="0"/>
      <dgm:spPr/>
    </dgm:pt>
    <dgm:pt modelId="{E7CAD5DB-A376-884C-A469-6FDEF7EC7B4F}" type="pres">
      <dgm:prSet presAssocID="{11C6CFD4-5FF7-3F49-9C32-3E56E8A99D1F}" presName="parTxOnly" presStyleLbl="node1" presStyleIdx="4" presStyleCnt="8" custLinFactNeighborX="0" custLinFactNeighborY="-506">
        <dgm:presLayoutVars>
          <dgm:bulletEnabled val="1"/>
        </dgm:presLayoutVars>
      </dgm:prSet>
      <dgm:spPr/>
    </dgm:pt>
    <dgm:pt modelId="{235E8531-C4AC-1C44-B914-EB40A64B4023}" type="pres">
      <dgm:prSet presAssocID="{1452DC23-23EB-454A-9EA0-0E0FA3C4557A}" presName="parSpace" presStyleCnt="0"/>
      <dgm:spPr/>
    </dgm:pt>
    <dgm:pt modelId="{D4ECFDE2-FB0A-6F46-A067-A445CE29347E}" type="pres">
      <dgm:prSet presAssocID="{EA3B813B-E53D-AA4F-9363-FFA4A3603EA1}" presName="parTxOnly" presStyleLbl="node1" presStyleIdx="5" presStyleCnt="8">
        <dgm:presLayoutVars>
          <dgm:bulletEnabled val="1"/>
        </dgm:presLayoutVars>
      </dgm:prSet>
      <dgm:spPr/>
    </dgm:pt>
    <dgm:pt modelId="{A9DFEF00-9EA3-A34B-9B42-FD9B5E1F2E70}" type="pres">
      <dgm:prSet presAssocID="{4419D10D-8465-9545-B19E-5E98DCBE2210}" presName="parSpace" presStyleCnt="0"/>
      <dgm:spPr/>
    </dgm:pt>
    <dgm:pt modelId="{11F87309-DAF6-0A4B-943E-E442180315DB}" type="pres">
      <dgm:prSet presAssocID="{B221D8A1-F173-124D-8282-142BAA457B9B}" presName="parTxOnly" presStyleLbl="node1" presStyleIdx="6" presStyleCnt="8">
        <dgm:presLayoutVars>
          <dgm:bulletEnabled val="1"/>
        </dgm:presLayoutVars>
      </dgm:prSet>
      <dgm:spPr/>
    </dgm:pt>
    <dgm:pt modelId="{DF315573-80F2-0349-98BD-FD7C43A9AC52}" type="pres">
      <dgm:prSet presAssocID="{E5C5F81E-54F0-5343-B41A-939C53B9AB03}" presName="parSpace" presStyleCnt="0"/>
      <dgm:spPr/>
    </dgm:pt>
    <dgm:pt modelId="{5C291621-7D01-3942-8745-DDD820EBCD7F}" type="pres">
      <dgm:prSet presAssocID="{6FE40CA4-BD24-7D46-B76F-DBFD56ECD031}" presName="parTxOnly" presStyleLbl="node1" presStyleIdx="7" presStyleCnt="8">
        <dgm:presLayoutVars>
          <dgm:bulletEnabled val="1"/>
        </dgm:presLayoutVars>
      </dgm:prSet>
      <dgm:spPr/>
    </dgm:pt>
  </dgm:ptLst>
  <dgm:cxnLst>
    <dgm:cxn modelId="{6A98B109-9172-C44A-9538-11CBF18EDA4A}" srcId="{3953117F-B4DF-D247-BCF4-4D923524FD7F}" destId="{B221D8A1-F173-124D-8282-142BAA457B9B}" srcOrd="6" destOrd="0" parTransId="{6F70C042-1E86-1F4A-B30F-BBA05E503CB3}" sibTransId="{E5C5F81E-54F0-5343-B41A-939C53B9AB03}"/>
    <dgm:cxn modelId="{21B08112-2012-F147-8546-DF838357B80D}" type="presOf" srcId="{09B5A016-6D0B-4746-A092-6897146D4525}" destId="{EE8D8BA3-5232-EA45-AB6E-87F749641A83}" srcOrd="0" destOrd="0" presId="urn:microsoft.com/office/officeart/2005/8/layout/hChevron3"/>
    <dgm:cxn modelId="{99817217-1A5B-764D-9131-28C2FEB4FC45}" type="presOf" srcId="{EA3B813B-E53D-AA4F-9363-FFA4A3603EA1}" destId="{D4ECFDE2-FB0A-6F46-A067-A445CE29347E}" srcOrd="0" destOrd="0" presId="urn:microsoft.com/office/officeart/2005/8/layout/hChevron3"/>
    <dgm:cxn modelId="{5F15031F-CAA5-164B-AC48-F4212BF6F05B}" type="presOf" srcId="{B221D8A1-F173-124D-8282-142BAA457B9B}" destId="{11F87309-DAF6-0A4B-943E-E442180315DB}" srcOrd="0" destOrd="0" presId="urn:microsoft.com/office/officeart/2005/8/layout/hChevron3"/>
    <dgm:cxn modelId="{FC81892E-A98F-3741-9A81-A1E415EAC4B3}" type="presOf" srcId="{11C6CFD4-5FF7-3F49-9C32-3E56E8A99D1F}" destId="{E7CAD5DB-A376-884C-A469-6FDEF7EC7B4F}" srcOrd="0" destOrd="0" presId="urn:microsoft.com/office/officeart/2005/8/layout/hChevron3"/>
    <dgm:cxn modelId="{7736E02E-414E-4B4A-BCB2-0E1AFC9A3DA5}" type="presOf" srcId="{3953117F-B4DF-D247-BCF4-4D923524FD7F}" destId="{6202F076-2269-9144-820D-DB22DDB1E2BC}" srcOrd="0" destOrd="0" presId="urn:microsoft.com/office/officeart/2005/8/layout/hChevron3"/>
    <dgm:cxn modelId="{3BE6ED4D-0731-434F-846E-FC22BB81CC84}" srcId="{3953117F-B4DF-D247-BCF4-4D923524FD7F}" destId="{FDABCCC3-84FD-B345-9D0D-12EC9CA920DA}" srcOrd="2" destOrd="0" parTransId="{95C08520-4BEF-104A-A65F-24ACC93270E6}" sibTransId="{8C9D3487-2260-A449-8D5E-6D32252E5AD9}"/>
    <dgm:cxn modelId="{55420B4F-AF1B-3645-9ADD-BAF2FACE9473}" srcId="{3953117F-B4DF-D247-BCF4-4D923524FD7F}" destId="{A46F0CE0-DC8F-ED46-A901-0EBD9EDF7398}" srcOrd="1" destOrd="0" parTransId="{6FA7D0FB-F984-7448-970C-94479B94A3A4}" sibTransId="{4A18389A-959D-9A47-86E1-EE16F4F85ACE}"/>
    <dgm:cxn modelId="{6E286552-859D-E540-82C3-AE11275015D3}" srcId="{3953117F-B4DF-D247-BCF4-4D923524FD7F}" destId="{6FE40CA4-BD24-7D46-B76F-DBFD56ECD031}" srcOrd="7" destOrd="0" parTransId="{6E2DBE7F-58C9-3943-A5C3-A697C524751F}" sibTransId="{6FBC14D8-3116-D645-B89C-FA02AA5A42B4}"/>
    <dgm:cxn modelId="{20E88E63-E2C5-7844-840C-FDAB4BBD6192}" srcId="{3953117F-B4DF-D247-BCF4-4D923524FD7F}" destId="{11C6CFD4-5FF7-3F49-9C32-3E56E8A99D1F}" srcOrd="4" destOrd="0" parTransId="{5B76DBC6-FA6F-7348-8829-340D785C2007}" sibTransId="{1452DC23-23EB-454A-9EA0-0E0FA3C4557A}"/>
    <dgm:cxn modelId="{7421FF72-F1C9-7D42-A080-BA4401A45205}" srcId="{3953117F-B4DF-D247-BCF4-4D923524FD7F}" destId="{EA3B813B-E53D-AA4F-9363-FFA4A3603EA1}" srcOrd="5" destOrd="0" parTransId="{0CC97DBB-BF62-9A41-9495-8A73A47854B7}" sibTransId="{4419D10D-8465-9545-B19E-5E98DCBE2210}"/>
    <dgm:cxn modelId="{72411E94-4F82-0847-B766-584461E87683}" srcId="{3953117F-B4DF-D247-BCF4-4D923524FD7F}" destId="{93ACDD3F-F56A-7045-B078-67040DF57EDB}" srcOrd="3" destOrd="0" parTransId="{7A2DA024-16B7-E748-9D92-09B872F864B9}" sibTransId="{BAABCAAD-BF53-5645-9533-E4DBAEA3B840}"/>
    <dgm:cxn modelId="{18F7EDAC-4FEE-2145-AB8F-82D09A731538}" type="presOf" srcId="{A46F0CE0-DC8F-ED46-A901-0EBD9EDF7398}" destId="{1B4734C5-9748-3841-94A1-C1E2F6B9896E}" srcOrd="0" destOrd="0" presId="urn:microsoft.com/office/officeart/2005/8/layout/hChevron3"/>
    <dgm:cxn modelId="{944EF4B6-FDEC-374B-A7B4-8C070327F9C4}" type="presOf" srcId="{FDABCCC3-84FD-B345-9D0D-12EC9CA920DA}" destId="{12ACDAB8-78CA-9546-B036-E3C80B8F3F6D}" srcOrd="0" destOrd="0" presId="urn:microsoft.com/office/officeart/2005/8/layout/hChevron3"/>
    <dgm:cxn modelId="{1C6CD0B9-188E-3B45-A296-37B64CDD80D1}" srcId="{3953117F-B4DF-D247-BCF4-4D923524FD7F}" destId="{09B5A016-6D0B-4746-A092-6897146D4525}" srcOrd="0" destOrd="0" parTransId="{3D7686DB-91D7-5748-9854-298A91D8AD98}" sibTransId="{821F6F29-D19E-244C-B07B-4BDBE0DB5F3C}"/>
    <dgm:cxn modelId="{3D5F03CC-32DE-1A42-8375-776F2F05535F}" type="presOf" srcId="{93ACDD3F-F56A-7045-B078-67040DF57EDB}" destId="{787ACD94-6B6A-9D45-937B-948BA115CA34}" srcOrd="0" destOrd="0" presId="urn:microsoft.com/office/officeart/2005/8/layout/hChevron3"/>
    <dgm:cxn modelId="{ED5AA4DF-00C0-F14E-8F0F-B89F3AE0FE86}" type="presOf" srcId="{6FE40CA4-BD24-7D46-B76F-DBFD56ECD031}" destId="{5C291621-7D01-3942-8745-DDD820EBCD7F}" srcOrd="0" destOrd="0" presId="urn:microsoft.com/office/officeart/2005/8/layout/hChevron3"/>
    <dgm:cxn modelId="{114918BE-424C-9C46-A57A-D60A8D3C94B9}" type="presParOf" srcId="{6202F076-2269-9144-820D-DB22DDB1E2BC}" destId="{EE8D8BA3-5232-EA45-AB6E-87F749641A83}" srcOrd="0" destOrd="0" presId="urn:microsoft.com/office/officeart/2005/8/layout/hChevron3"/>
    <dgm:cxn modelId="{D72915D5-D332-6E48-BD57-7927CAF050B8}" type="presParOf" srcId="{6202F076-2269-9144-820D-DB22DDB1E2BC}" destId="{71FC9AF8-2847-E34E-B9CB-7224602DC266}" srcOrd="1" destOrd="0" presId="urn:microsoft.com/office/officeart/2005/8/layout/hChevron3"/>
    <dgm:cxn modelId="{82C6663C-3E76-5342-B49A-85FEEE2AA268}" type="presParOf" srcId="{6202F076-2269-9144-820D-DB22DDB1E2BC}" destId="{1B4734C5-9748-3841-94A1-C1E2F6B9896E}" srcOrd="2" destOrd="0" presId="urn:microsoft.com/office/officeart/2005/8/layout/hChevron3"/>
    <dgm:cxn modelId="{31BD925F-33EA-A54E-B60D-8A9F6E0D70C7}" type="presParOf" srcId="{6202F076-2269-9144-820D-DB22DDB1E2BC}" destId="{0B7F367C-6FD3-DA46-9011-C6FBCAA639BA}" srcOrd="3" destOrd="0" presId="urn:microsoft.com/office/officeart/2005/8/layout/hChevron3"/>
    <dgm:cxn modelId="{65110860-3141-9D4A-B82F-2103A99FF8C2}" type="presParOf" srcId="{6202F076-2269-9144-820D-DB22DDB1E2BC}" destId="{12ACDAB8-78CA-9546-B036-E3C80B8F3F6D}" srcOrd="4" destOrd="0" presId="urn:microsoft.com/office/officeart/2005/8/layout/hChevron3"/>
    <dgm:cxn modelId="{912E26EC-627C-7C40-B4CC-E9BCA69B30CC}" type="presParOf" srcId="{6202F076-2269-9144-820D-DB22DDB1E2BC}" destId="{605C9549-640A-7645-84C5-EA933D21EF67}" srcOrd="5" destOrd="0" presId="urn:microsoft.com/office/officeart/2005/8/layout/hChevron3"/>
    <dgm:cxn modelId="{7CA30140-20C6-B247-96E2-F70D9BF731B7}" type="presParOf" srcId="{6202F076-2269-9144-820D-DB22DDB1E2BC}" destId="{787ACD94-6B6A-9D45-937B-948BA115CA34}" srcOrd="6" destOrd="0" presId="urn:microsoft.com/office/officeart/2005/8/layout/hChevron3"/>
    <dgm:cxn modelId="{EF24E881-B6F4-2444-AA18-71202AA70407}" type="presParOf" srcId="{6202F076-2269-9144-820D-DB22DDB1E2BC}" destId="{37134502-4D28-244D-97B6-A9A39995450D}" srcOrd="7" destOrd="0" presId="urn:microsoft.com/office/officeart/2005/8/layout/hChevron3"/>
    <dgm:cxn modelId="{20E06D1A-FB27-8341-82CF-0219F4F62C22}" type="presParOf" srcId="{6202F076-2269-9144-820D-DB22DDB1E2BC}" destId="{E7CAD5DB-A376-884C-A469-6FDEF7EC7B4F}" srcOrd="8" destOrd="0" presId="urn:microsoft.com/office/officeart/2005/8/layout/hChevron3"/>
    <dgm:cxn modelId="{719E78E6-DF3B-4C4F-A0D6-D87B7412E622}" type="presParOf" srcId="{6202F076-2269-9144-820D-DB22DDB1E2BC}" destId="{235E8531-C4AC-1C44-B914-EB40A64B4023}" srcOrd="9" destOrd="0" presId="urn:microsoft.com/office/officeart/2005/8/layout/hChevron3"/>
    <dgm:cxn modelId="{939BF999-0627-1043-98AD-F93B4A5B2FB6}" type="presParOf" srcId="{6202F076-2269-9144-820D-DB22DDB1E2BC}" destId="{D4ECFDE2-FB0A-6F46-A067-A445CE29347E}" srcOrd="10" destOrd="0" presId="urn:microsoft.com/office/officeart/2005/8/layout/hChevron3"/>
    <dgm:cxn modelId="{9A6AF88B-839A-7B45-BD1F-53391F8A984A}" type="presParOf" srcId="{6202F076-2269-9144-820D-DB22DDB1E2BC}" destId="{A9DFEF00-9EA3-A34B-9B42-FD9B5E1F2E70}" srcOrd="11" destOrd="0" presId="urn:microsoft.com/office/officeart/2005/8/layout/hChevron3"/>
    <dgm:cxn modelId="{3DDC7067-04C9-374F-8B89-64C564FE2996}" type="presParOf" srcId="{6202F076-2269-9144-820D-DB22DDB1E2BC}" destId="{11F87309-DAF6-0A4B-943E-E442180315DB}" srcOrd="12" destOrd="0" presId="urn:microsoft.com/office/officeart/2005/8/layout/hChevron3"/>
    <dgm:cxn modelId="{BCBDE06D-45A0-2648-8779-DDC1CFC487B8}" type="presParOf" srcId="{6202F076-2269-9144-820D-DB22DDB1E2BC}" destId="{DF315573-80F2-0349-98BD-FD7C43A9AC52}" srcOrd="13" destOrd="0" presId="urn:microsoft.com/office/officeart/2005/8/layout/hChevron3"/>
    <dgm:cxn modelId="{AD06D304-5528-DD4E-9FAB-25FEF7E936E0}" type="presParOf" srcId="{6202F076-2269-9144-820D-DB22DDB1E2BC}" destId="{5C291621-7D01-3942-8745-DDD820EBCD7F}" srcOrd="1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53117F-B4DF-D247-BCF4-4D923524FD7F}" type="doc">
      <dgm:prSet loTypeId="urn:microsoft.com/office/officeart/2005/8/layout/hChevron3" loCatId="" qsTypeId="urn:microsoft.com/office/officeart/2005/8/quickstyle/simple1" qsCatId="simple" csTypeId="urn:microsoft.com/office/officeart/2005/8/colors/accent1_2" csCatId="accent1" phldr="1"/>
      <dgm:spPr/>
    </dgm:pt>
    <dgm:pt modelId="{09B5A016-6D0B-4746-A092-6897146D4525}">
      <dgm:prSet phldrT="[Testo]"/>
      <dgm:spPr>
        <a:solidFill>
          <a:schemeClr val="accent3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it-IT" dirty="0"/>
            <a:t>Valutazione </a:t>
          </a:r>
          <a:r>
            <a:rPr lang="it-IT" dirty="0" err="1"/>
            <a:t>pre</a:t>
          </a:r>
          <a:r>
            <a:rPr lang="it-IT" dirty="0"/>
            <a:t> </a:t>
          </a:r>
          <a:r>
            <a:rPr lang="it-IT" dirty="0" err="1"/>
            <a:t>ointervento</a:t>
          </a:r>
          <a:endParaRPr lang="it-IT" dirty="0"/>
        </a:p>
      </dgm:t>
    </dgm:pt>
    <dgm:pt modelId="{3D7686DB-91D7-5748-9854-298A91D8AD98}" type="parTrans" cxnId="{1C6CD0B9-188E-3B45-A296-37B64CDD80D1}">
      <dgm:prSet/>
      <dgm:spPr/>
      <dgm:t>
        <a:bodyPr/>
        <a:lstStyle/>
        <a:p>
          <a:endParaRPr lang="it-IT"/>
        </a:p>
      </dgm:t>
    </dgm:pt>
    <dgm:pt modelId="{821F6F29-D19E-244C-B07B-4BDBE0DB5F3C}" type="sibTrans" cxnId="{1C6CD0B9-188E-3B45-A296-37B64CDD80D1}">
      <dgm:prSet/>
      <dgm:spPr/>
      <dgm:t>
        <a:bodyPr/>
        <a:lstStyle/>
        <a:p>
          <a:endParaRPr lang="it-IT"/>
        </a:p>
      </dgm:t>
    </dgm:pt>
    <dgm:pt modelId="{B221D8A1-F173-124D-8282-142BAA457B9B}">
      <dgm:prSet phldrT="[Testo]"/>
      <dgm:spPr>
        <a:solidFill>
          <a:schemeClr val="accent5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it-IT" dirty="0"/>
            <a:t>Follow-up 18 mese</a:t>
          </a:r>
        </a:p>
      </dgm:t>
    </dgm:pt>
    <dgm:pt modelId="{6F70C042-1E86-1F4A-B30F-BBA05E503CB3}" type="parTrans" cxnId="{6A98B109-9172-C44A-9538-11CBF18EDA4A}">
      <dgm:prSet/>
      <dgm:spPr/>
      <dgm:t>
        <a:bodyPr/>
        <a:lstStyle/>
        <a:p>
          <a:endParaRPr lang="it-IT"/>
        </a:p>
      </dgm:t>
    </dgm:pt>
    <dgm:pt modelId="{E5C5F81E-54F0-5343-B41A-939C53B9AB03}" type="sibTrans" cxnId="{6A98B109-9172-C44A-9538-11CBF18EDA4A}">
      <dgm:prSet/>
      <dgm:spPr/>
      <dgm:t>
        <a:bodyPr/>
        <a:lstStyle/>
        <a:p>
          <a:endParaRPr lang="it-IT"/>
        </a:p>
      </dgm:t>
    </dgm:pt>
    <dgm:pt modelId="{6FE40CA4-BD24-7D46-B76F-DBFD56ECD031}">
      <dgm:prSet phldrT="[Testo]"/>
      <dgm:spPr>
        <a:solidFill>
          <a:schemeClr val="accent5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it-IT" dirty="0"/>
            <a:t>Follow-up 24°mese</a:t>
          </a:r>
        </a:p>
      </dgm:t>
    </dgm:pt>
    <dgm:pt modelId="{6E2DBE7F-58C9-3943-A5C3-A697C524751F}" type="parTrans" cxnId="{6E286552-859D-E540-82C3-AE11275015D3}">
      <dgm:prSet/>
      <dgm:spPr/>
      <dgm:t>
        <a:bodyPr/>
        <a:lstStyle/>
        <a:p>
          <a:endParaRPr lang="it-IT"/>
        </a:p>
      </dgm:t>
    </dgm:pt>
    <dgm:pt modelId="{6FBC14D8-3116-D645-B89C-FA02AA5A42B4}" type="sibTrans" cxnId="{6E286552-859D-E540-82C3-AE11275015D3}">
      <dgm:prSet/>
      <dgm:spPr/>
      <dgm:t>
        <a:bodyPr/>
        <a:lstStyle/>
        <a:p>
          <a:endParaRPr lang="it-IT"/>
        </a:p>
      </dgm:t>
    </dgm:pt>
    <dgm:pt modelId="{A46F0CE0-DC8F-ED46-A901-0EBD9EDF7398}">
      <dgm:prSet/>
      <dgm:spPr>
        <a:solidFill>
          <a:srgbClr val="FFC0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it-IT" dirty="0">
              <a:solidFill>
                <a:schemeClr val="tx1"/>
              </a:solidFill>
            </a:rPr>
            <a:t>Intervento </a:t>
          </a:r>
          <a:r>
            <a:rPr lang="it-IT" dirty="0" err="1">
              <a:solidFill>
                <a:schemeClr val="tx1"/>
              </a:solidFill>
            </a:rPr>
            <a:t>bariatrico</a:t>
          </a:r>
          <a:endParaRPr lang="it-IT" dirty="0">
            <a:solidFill>
              <a:schemeClr val="tx1"/>
            </a:solidFill>
          </a:endParaRPr>
        </a:p>
      </dgm:t>
    </dgm:pt>
    <dgm:pt modelId="{6FA7D0FB-F984-7448-970C-94479B94A3A4}" type="parTrans" cxnId="{55420B4F-AF1B-3645-9ADD-BAF2FACE9473}">
      <dgm:prSet/>
      <dgm:spPr/>
      <dgm:t>
        <a:bodyPr/>
        <a:lstStyle/>
        <a:p>
          <a:endParaRPr lang="it-IT"/>
        </a:p>
      </dgm:t>
    </dgm:pt>
    <dgm:pt modelId="{4A18389A-959D-9A47-86E1-EE16F4F85ACE}" type="sibTrans" cxnId="{55420B4F-AF1B-3645-9ADD-BAF2FACE9473}">
      <dgm:prSet/>
      <dgm:spPr/>
      <dgm:t>
        <a:bodyPr/>
        <a:lstStyle/>
        <a:p>
          <a:endParaRPr lang="it-IT"/>
        </a:p>
      </dgm:t>
    </dgm:pt>
    <dgm:pt modelId="{FDABCCC3-84FD-B345-9D0D-12EC9CA920DA}">
      <dgm:prSet/>
      <dgm:spPr>
        <a:solidFill>
          <a:schemeClr val="accent5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it-IT" dirty="0">
              <a:solidFill>
                <a:schemeClr val="tx1"/>
              </a:solidFill>
            </a:rPr>
            <a:t>Follow-up 1° mese</a:t>
          </a:r>
        </a:p>
      </dgm:t>
    </dgm:pt>
    <dgm:pt modelId="{95C08520-4BEF-104A-A65F-24ACC93270E6}" type="parTrans" cxnId="{3BE6ED4D-0731-434F-846E-FC22BB81CC84}">
      <dgm:prSet/>
      <dgm:spPr/>
      <dgm:t>
        <a:bodyPr/>
        <a:lstStyle/>
        <a:p>
          <a:endParaRPr lang="it-IT"/>
        </a:p>
      </dgm:t>
    </dgm:pt>
    <dgm:pt modelId="{8C9D3487-2260-A449-8D5E-6D32252E5AD9}" type="sibTrans" cxnId="{3BE6ED4D-0731-434F-846E-FC22BB81CC84}">
      <dgm:prSet/>
      <dgm:spPr/>
      <dgm:t>
        <a:bodyPr/>
        <a:lstStyle/>
        <a:p>
          <a:endParaRPr lang="it-IT"/>
        </a:p>
      </dgm:t>
    </dgm:pt>
    <dgm:pt modelId="{93ACDD3F-F56A-7045-B078-67040DF57EDB}">
      <dgm:prSet/>
      <dgm:spPr>
        <a:solidFill>
          <a:schemeClr val="accent5">
            <a:lumMod val="60000"/>
            <a:lumOff val="4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it-IT" dirty="0" err="1">
              <a:solidFill>
                <a:schemeClr val="tx1"/>
              </a:solidFill>
            </a:rPr>
            <a:t>Folow-up</a:t>
          </a:r>
          <a:r>
            <a:rPr lang="it-IT" dirty="0">
              <a:solidFill>
                <a:schemeClr val="tx1"/>
              </a:solidFill>
            </a:rPr>
            <a:t> 3° mese</a:t>
          </a:r>
        </a:p>
      </dgm:t>
    </dgm:pt>
    <dgm:pt modelId="{7A2DA024-16B7-E748-9D92-09B872F864B9}" type="parTrans" cxnId="{72411E94-4F82-0847-B766-584461E87683}">
      <dgm:prSet/>
      <dgm:spPr/>
      <dgm:t>
        <a:bodyPr/>
        <a:lstStyle/>
        <a:p>
          <a:endParaRPr lang="it-IT"/>
        </a:p>
      </dgm:t>
    </dgm:pt>
    <dgm:pt modelId="{BAABCAAD-BF53-5645-9533-E4DBAEA3B840}" type="sibTrans" cxnId="{72411E94-4F82-0847-B766-584461E87683}">
      <dgm:prSet/>
      <dgm:spPr/>
      <dgm:t>
        <a:bodyPr/>
        <a:lstStyle/>
        <a:p>
          <a:endParaRPr lang="it-IT"/>
        </a:p>
      </dgm:t>
    </dgm:pt>
    <dgm:pt modelId="{11C6CFD4-5FF7-3F49-9C32-3E56E8A99D1F}">
      <dgm:prSet/>
      <dgm:spPr>
        <a:solidFill>
          <a:schemeClr val="accent5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it-IT" dirty="0"/>
            <a:t>Follow-up 6° mese</a:t>
          </a:r>
        </a:p>
      </dgm:t>
    </dgm:pt>
    <dgm:pt modelId="{5B76DBC6-FA6F-7348-8829-340D785C2007}" type="parTrans" cxnId="{20E88E63-E2C5-7844-840C-FDAB4BBD6192}">
      <dgm:prSet/>
      <dgm:spPr/>
      <dgm:t>
        <a:bodyPr/>
        <a:lstStyle/>
        <a:p>
          <a:endParaRPr lang="it-IT"/>
        </a:p>
      </dgm:t>
    </dgm:pt>
    <dgm:pt modelId="{1452DC23-23EB-454A-9EA0-0E0FA3C4557A}" type="sibTrans" cxnId="{20E88E63-E2C5-7844-840C-FDAB4BBD6192}">
      <dgm:prSet/>
      <dgm:spPr/>
      <dgm:t>
        <a:bodyPr/>
        <a:lstStyle/>
        <a:p>
          <a:endParaRPr lang="it-IT"/>
        </a:p>
      </dgm:t>
    </dgm:pt>
    <dgm:pt modelId="{EA3B813B-E53D-AA4F-9363-FFA4A3603EA1}">
      <dgm:prSet/>
      <dgm:spPr>
        <a:solidFill>
          <a:schemeClr val="accent5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it-IT" dirty="0"/>
            <a:t>Follow-up 12° mese</a:t>
          </a:r>
        </a:p>
      </dgm:t>
    </dgm:pt>
    <dgm:pt modelId="{0CC97DBB-BF62-9A41-9495-8A73A47854B7}" type="parTrans" cxnId="{7421FF72-F1C9-7D42-A080-BA4401A45205}">
      <dgm:prSet/>
      <dgm:spPr/>
      <dgm:t>
        <a:bodyPr/>
        <a:lstStyle/>
        <a:p>
          <a:endParaRPr lang="it-IT"/>
        </a:p>
      </dgm:t>
    </dgm:pt>
    <dgm:pt modelId="{4419D10D-8465-9545-B19E-5E98DCBE2210}" type="sibTrans" cxnId="{7421FF72-F1C9-7D42-A080-BA4401A45205}">
      <dgm:prSet/>
      <dgm:spPr/>
      <dgm:t>
        <a:bodyPr/>
        <a:lstStyle/>
        <a:p>
          <a:endParaRPr lang="it-IT"/>
        </a:p>
      </dgm:t>
    </dgm:pt>
    <dgm:pt modelId="{6202F076-2269-9144-820D-DB22DDB1E2BC}" type="pres">
      <dgm:prSet presAssocID="{3953117F-B4DF-D247-BCF4-4D923524FD7F}" presName="Name0" presStyleCnt="0">
        <dgm:presLayoutVars>
          <dgm:dir/>
          <dgm:resizeHandles val="exact"/>
        </dgm:presLayoutVars>
      </dgm:prSet>
      <dgm:spPr/>
    </dgm:pt>
    <dgm:pt modelId="{EE8D8BA3-5232-EA45-AB6E-87F749641A83}" type="pres">
      <dgm:prSet presAssocID="{09B5A016-6D0B-4746-A092-6897146D4525}" presName="parTxOnly" presStyleLbl="node1" presStyleIdx="0" presStyleCnt="8">
        <dgm:presLayoutVars>
          <dgm:bulletEnabled val="1"/>
        </dgm:presLayoutVars>
      </dgm:prSet>
      <dgm:spPr/>
    </dgm:pt>
    <dgm:pt modelId="{71FC9AF8-2847-E34E-B9CB-7224602DC266}" type="pres">
      <dgm:prSet presAssocID="{821F6F29-D19E-244C-B07B-4BDBE0DB5F3C}" presName="parSpace" presStyleCnt="0"/>
      <dgm:spPr/>
    </dgm:pt>
    <dgm:pt modelId="{1B4734C5-9748-3841-94A1-C1E2F6B9896E}" type="pres">
      <dgm:prSet presAssocID="{A46F0CE0-DC8F-ED46-A901-0EBD9EDF7398}" presName="parTxOnly" presStyleLbl="node1" presStyleIdx="1" presStyleCnt="8" custLinFactNeighborX="-3389">
        <dgm:presLayoutVars>
          <dgm:bulletEnabled val="1"/>
        </dgm:presLayoutVars>
      </dgm:prSet>
      <dgm:spPr/>
    </dgm:pt>
    <dgm:pt modelId="{0B7F367C-6FD3-DA46-9011-C6FBCAA639BA}" type="pres">
      <dgm:prSet presAssocID="{4A18389A-959D-9A47-86E1-EE16F4F85ACE}" presName="parSpace" presStyleCnt="0"/>
      <dgm:spPr/>
    </dgm:pt>
    <dgm:pt modelId="{12ACDAB8-78CA-9546-B036-E3C80B8F3F6D}" type="pres">
      <dgm:prSet presAssocID="{FDABCCC3-84FD-B345-9D0D-12EC9CA920DA}" presName="parTxOnly" presStyleLbl="node1" presStyleIdx="2" presStyleCnt="8">
        <dgm:presLayoutVars>
          <dgm:bulletEnabled val="1"/>
        </dgm:presLayoutVars>
      </dgm:prSet>
      <dgm:spPr/>
    </dgm:pt>
    <dgm:pt modelId="{605C9549-640A-7645-84C5-EA933D21EF67}" type="pres">
      <dgm:prSet presAssocID="{8C9D3487-2260-A449-8D5E-6D32252E5AD9}" presName="parSpace" presStyleCnt="0"/>
      <dgm:spPr/>
    </dgm:pt>
    <dgm:pt modelId="{787ACD94-6B6A-9D45-937B-948BA115CA34}" type="pres">
      <dgm:prSet presAssocID="{93ACDD3F-F56A-7045-B078-67040DF57EDB}" presName="parTxOnly" presStyleLbl="node1" presStyleIdx="3" presStyleCnt="8">
        <dgm:presLayoutVars>
          <dgm:bulletEnabled val="1"/>
        </dgm:presLayoutVars>
      </dgm:prSet>
      <dgm:spPr/>
    </dgm:pt>
    <dgm:pt modelId="{37134502-4D28-244D-97B6-A9A39995450D}" type="pres">
      <dgm:prSet presAssocID="{BAABCAAD-BF53-5645-9533-E4DBAEA3B840}" presName="parSpace" presStyleCnt="0"/>
      <dgm:spPr/>
    </dgm:pt>
    <dgm:pt modelId="{E7CAD5DB-A376-884C-A469-6FDEF7EC7B4F}" type="pres">
      <dgm:prSet presAssocID="{11C6CFD4-5FF7-3F49-9C32-3E56E8A99D1F}" presName="parTxOnly" presStyleLbl="node1" presStyleIdx="4" presStyleCnt="8" custLinFactNeighborX="0" custLinFactNeighborY="-506">
        <dgm:presLayoutVars>
          <dgm:bulletEnabled val="1"/>
        </dgm:presLayoutVars>
      </dgm:prSet>
      <dgm:spPr/>
    </dgm:pt>
    <dgm:pt modelId="{235E8531-C4AC-1C44-B914-EB40A64B4023}" type="pres">
      <dgm:prSet presAssocID="{1452DC23-23EB-454A-9EA0-0E0FA3C4557A}" presName="parSpace" presStyleCnt="0"/>
      <dgm:spPr/>
    </dgm:pt>
    <dgm:pt modelId="{D4ECFDE2-FB0A-6F46-A067-A445CE29347E}" type="pres">
      <dgm:prSet presAssocID="{EA3B813B-E53D-AA4F-9363-FFA4A3603EA1}" presName="parTxOnly" presStyleLbl="node1" presStyleIdx="5" presStyleCnt="8">
        <dgm:presLayoutVars>
          <dgm:bulletEnabled val="1"/>
        </dgm:presLayoutVars>
      </dgm:prSet>
      <dgm:spPr/>
    </dgm:pt>
    <dgm:pt modelId="{A9DFEF00-9EA3-A34B-9B42-FD9B5E1F2E70}" type="pres">
      <dgm:prSet presAssocID="{4419D10D-8465-9545-B19E-5E98DCBE2210}" presName="parSpace" presStyleCnt="0"/>
      <dgm:spPr/>
    </dgm:pt>
    <dgm:pt modelId="{11F87309-DAF6-0A4B-943E-E442180315DB}" type="pres">
      <dgm:prSet presAssocID="{B221D8A1-F173-124D-8282-142BAA457B9B}" presName="parTxOnly" presStyleLbl="node1" presStyleIdx="6" presStyleCnt="8">
        <dgm:presLayoutVars>
          <dgm:bulletEnabled val="1"/>
        </dgm:presLayoutVars>
      </dgm:prSet>
      <dgm:spPr/>
    </dgm:pt>
    <dgm:pt modelId="{DF315573-80F2-0349-98BD-FD7C43A9AC52}" type="pres">
      <dgm:prSet presAssocID="{E5C5F81E-54F0-5343-B41A-939C53B9AB03}" presName="parSpace" presStyleCnt="0"/>
      <dgm:spPr/>
    </dgm:pt>
    <dgm:pt modelId="{5C291621-7D01-3942-8745-DDD820EBCD7F}" type="pres">
      <dgm:prSet presAssocID="{6FE40CA4-BD24-7D46-B76F-DBFD56ECD031}" presName="parTxOnly" presStyleLbl="node1" presStyleIdx="7" presStyleCnt="8">
        <dgm:presLayoutVars>
          <dgm:bulletEnabled val="1"/>
        </dgm:presLayoutVars>
      </dgm:prSet>
      <dgm:spPr/>
    </dgm:pt>
  </dgm:ptLst>
  <dgm:cxnLst>
    <dgm:cxn modelId="{6A98B109-9172-C44A-9538-11CBF18EDA4A}" srcId="{3953117F-B4DF-D247-BCF4-4D923524FD7F}" destId="{B221D8A1-F173-124D-8282-142BAA457B9B}" srcOrd="6" destOrd="0" parTransId="{6F70C042-1E86-1F4A-B30F-BBA05E503CB3}" sibTransId="{E5C5F81E-54F0-5343-B41A-939C53B9AB03}"/>
    <dgm:cxn modelId="{21B08112-2012-F147-8546-DF838357B80D}" type="presOf" srcId="{09B5A016-6D0B-4746-A092-6897146D4525}" destId="{EE8D8BA3-5232-EA45-AB6E-87F749641A83}" srcOrd="0" destOrd="0" presId="urn:microsoft.com/office/officeart/2005/8/layout/hChevron3"/>
    <dgm:cxn modelId="{99817217-1A5B-764D-9131-28C2FEB4FC45}" type="presOf" srcId="{EA3B813B-E53D-AA4F-9363-FFA4A3603EA1}" destId="{D4ECFDE2-FB0A-6F46-A067-A445CE29347E}" srcOrd="0" destOrd="0" presId="urn:microsoft.com/office/officeart/2005/8/layout/hChevron3"/>
    <dgm:cxn modelId="{5F15031F-CAA5-164B-AC48-F4212BF6F05B}" type="presOf" srcId="{B221D8A1-F173-124D-8282-142BAA457B9B}" destId="{11F87309-DAF6-0A4B-943E-E442180315DB}" srcOrd="0" destOrd="0" presId="urn:microsoft.com/office/officeart/2005/8/layout/hChevron3"/>
    <dgm:cxn modelId="{FC81892E-A98F-3741-9A81-A1E415EAC4B3}" type="presOf" srcId="{11C6CFD4-5FF7-3F49-9C32-3E56E8A99D1F}" destId="{E7CAD5DB-A376-884C-A469-6FDEF7EC7B4F}" srcOrd="0" destOrd="0" presId="urn:microsoft.com/office/officeart/2005/8/layout/hChevron3"/>
    <dgm:cxn modelId="{7736E02E-414E-4B4A-BCB2-0E1AFC9A3DA5}" type="presOf" srcId="{3953117F-B4DF-D247-BCF4-4D923524FD7F}" destId="{6202F076-2269-9144-820D-DB22DDB1E2BC}" srcOrd="0" destOrd="0" presId="urn:microsoft.com/office/officeart/2005/8/layout/hChevron3"/>
    <dgm:cxn modelId="{3BE6ED4D-0731-434F-846E-FC22BB81CC84}" srcId="{3953117F-B4DF-D247-BCF4-4D923524FD7F}" destId="{FDABCCC3-84FD-B345-9D0D-12EC9CA920DA}" srcOrd="2" destOrd="0" parTransId="{95C08520-4BEF-104A-A65F-24ACC93270E6}" sibTransId="{8C9D3487-2260-A449-8D5E-6D32252E5AD9}"/>
    <dgm:cxn modelId="{55420B4F-AF1B-3645-9ADD-BAF2FACE9473}" srcId="{3953117F-B4DF-D247-BCF4-4D923524FD7F}" destId="{A46F0CE0-DC8F-ED46-A901-0EBD9EDF7398}" srcOrd="1" destOrd="0" parTransId="{6FA7D0FB-F984-7448-970C-94479B94A3A4}" sibTransId="{4A18389A-959D-9A47-86E1-EE16F4F85ACE}"/>
    <dgm:cxn modelId="{6E286552-859D-E540-82C3-AE11275015D3}" srcId="{3953117F-B4DF-D247-BCF4-4D923524FD7F}" destId="{6FE40CA4-BD24-7D46-B76F-DBFD56ECD031}" srcOrd="7" destOrd="0" parTransId="{6E2DBE7F-58C9-3943-A5C3-A697C524751F}" sibTransId="{6FBC14D8-3116-D645-B89C-FA02AA5A42B4}"/>
    <dgm:cxn modelId="{20E88E63-E2C5-7844-840C-FDAB4BBD6192}" srcId="{3953117F-B4DF-D247-BCF4-4D923524FD7F}" destId="{11C6CFD4-5FF7-3F49-9C32-3E56E8A99D1F}" srcOrd="4" destOrd="0" parTransId="{5B76DBC6-FA6F-7348-8829-340D785C2007}" sibTransId="{1452DC23-23EB-454A-9EA0-0E0FA3C4557A}"/>
    <dgm:cxn modelId="{7421FF72-F1C9-7D42-A080-BA4401A45205}" srcId="{3953117F-B4DF-D247-BCF4-4D923524FD7F}" destId="{EA3B813B-E53D-AA4F-9363-FFA4A3603EA1}" srcOrd="5" destOrd="0" parTransId="{0CC97DBB-BF62-9A41-9495-8A73A47854B7}" sibTransId="{4419D10D-8465-9545-B19E-5E98DCBE2210}"/>
    <dgm:cxn modelId="{72411E94-4F82-0847-B766-584461E87683}" srcId="{3953117F-B4DF-D247-BCF4-4D923524FD7F}" destId="{93ACDD3F-F56A-7045-B078-67040DF57EDB}" srcOrd="3" destOrd="0" parTransId="{7A2DA024-16B7-E748-9D92-09B872F864B9}" sibTransId="{BAABCAAD-BF53-5645-9533-E4DBAEA3B840}"/>
    <dgm:cxn modelId="{18F7EDAC-4FEE-2145-AB8F-82D09A731538}" type="presOf" srcId="{A46F0CE0-DC8F-ED46-A901-0EBD9EDF7398}" destId="{1B4734C5-9748-3841-94A1-C1E2F6B9896E}" srcOrd="0" destOrd="0" presId="urn:microsoft.com/office/officeart/2005/8/layout/hChevron3"/>
    <dgm:cxn modelId="{944EF4B6-FDEC-374B-A7B4-8C070327F9C4}" type="presOf" srcId="{FDABCCC3-84FD-B345-9D0D-12EC9CA920DA}" destId="{12ACDAB8-78CA-9546-B036-E3C80B8F3F6D}" srcOrd="0" destOrd="0" presId="urn:microsoft.com/office/officeart/2005/8/layout/hChevron3"/>
    <dgm:cxn modelId="{1C6CD0B9-188E-3B45-A296-37B64CDD80D1}" srcId="{3953117F-B4DF-D247-BCF4-4D923524FD7F}" destId="{09B5A016-6D0B-4746-A092-6897146D4525}" srcOrd="0" destOrd="0" parTransId="{3D7686DB-91D7-5748-9854-298A91D8AD98}" sibTransId="{821F6F29-D19E-244C-B07B-4BDBE0DB5F3C}"/>
    <dgm:cxn modelId="{3D5F03CC-32DE-1A42-8375-776F2F05535F}" type="presOf" srcId="{93ACDD3F-F56A-7045-B078-67040DF57EDB}" destId="{787ACD94-6B6A-9D45-937B-948BA115CA34}" srcOrd="0" destOrd="0" presId="urn:microsoft.com/office/officeart/2005/8/layout/hChevron3"/>
    <dgm:cxn modelId="{ED5AA4DF-00C0-F14E-8F0F-B89F3AE0FE86}" type="presOf" srcId="{6FE40CA4-BD24-7D46-B76F-DBFD56ECD031}" destId="{5C291621-7D01-3942-8745-DDD820EBCD7F}" srcOrd="0" destOrd="0" presId="urn:microsoft.com/office/officeart/2005/8/layout/hChevron3"/>
    <dgm:cxn modelId="{114918BE-424C-9C46-A57A-D60A8D3C94B9}" type="presParOf" srcId="{6202F076-2269-9144-820D-DB22DDB1E2BC}" destId="{EE8D8BA3-5232-EA45-AB6E-87F749641A83}" srcOrd="0" destOrd="0" presId="urn:microsoft.com/office/officeart/2005/8/layout/hChevron3"/>
    <dgm:cxn modelId="{D72915D5-D332-6E48-BD57-7927CAF050B8}" type="presParOf" srcId="{6202F076-2269-9144-820D-DB22DDB1E2BC}" destId="{71FC9AF8-2847-E34E-B9CB-7224602DC266}" srcOrd="1" destOrd="0" presId="urn:microsoft.com/office/officeart/2005/8/layout/hChevron3"/>
    <dgm:cxn modelId="{82C6663C-3E76-5342-B49A-85FEEE2AA268}" type="presParOf" srcId="{6202F076-2269-9144-820D-DB22DDB1E2BC}" destId="{1B4734C5-9748-3841-94A1-C1E2F6B9896E}" srcOrd="2" destOrd="0" presId="urn:microsoft.com/office/officeart/2005/8/layout/hChevron3"/>
    <dgm:cxn modelId="{31BD925F-33EA-A54E-B60D-8A9F6E0D70C7}" type="presParOf" srcId="{6202F076-2269-9144-820D-DB22DDB1E2BC}" destId="{0B7F367C-6FD3-DA46-9011-C6FBCAA639BA}" srcOrd="3" destOrd="0" presId="urn:microsoft.com/office/officeart/2005/8/layout/hChevron3"/>
    <dgm:cxn modelId="{65110860-3141-9D4A-B82F-2103A99FF8C2}" type="presParOf" srcId="{6202F076-2269-9144-820D-DB22DDB1E2BC}" destId="{12ACDAB8-78CA-9546-B036-E3C80B8F3F6D}" srcOrd="4" destOrd="0" presId="urn:microsoft.com/office/officeart/2005/8/layout/hChevron3"/>
    <dgm:cxn modelId="{912E26EC-627C-7C40-B4CC-E9BCA69B30CC}" type="presParOf" srcId="{6202F076-2269-9144-820D-DB22DDB1E2BC}" destId="{605C9549-640A-7645-84C5-EA933D21EF67}" srcOrd="5" destOrd="0" presId="urn:microsoft.com/office/officeart/2005/8/layout/hChevron3"/>
    <dgm:cxn modelId="{7CA30140-20C6-B247-96E2-F70D9BF731B7}" type="presParOf" srcId="{6202F076-2269-9144-820D-DB22DDB1E2BC}" destId="{787ACD94-6B6A-9D45-937B-948BA115CA34}" srcOrd="6" destOrd="0" presId="urn:microsoft.com/office/officeart/2005/8/layout/hChevron3"/>
    <dgm:cxn modelId="{EF24E881-B6F4-2444-AA18-71202AA70407}" type="presParOf" srcId="{6202F076-2269-9144-820D-DB22DDB1E2BC}" destId="{37134502-4D28-244D-97B6-A9A39995450D}" srcOrd="7" destOrd="0" presId="urn:microsoft.com/office/officeart/2005/8/layout/hChevron3"/>
    <dgm:cxn modelId="{20E06D1A-FB27-8341-82CF-0219F4F62C22}" type="presParOf" srcId="{6202F076-2269-9144-820D-DB22DDB1E2BC}" destId="{E7CAD5DB-A376-884C-A469-6FDEF7EC7B4F}" srcOrd="8" destOrd="0" presId="urn:microsoft.com/office/officeart/2005/8/layout/hChevron3"/>
    <dgm:cxn modelId="{719E78E6-DF3B-4C4F-A0D6-D87B7412E622}" type="presParOf" srcId="{6202F076-2269-9144-820D-DB22DDB1E2BC}" destId="{235E8531-C4AC-1C44-B914-EB40A64B4023}" srcOrd="9" destOrd="0" presId="urn:microsoft.com/office/officeart/2005/8/layout/hChevron3"/>
    <dgm:cxn modelId="{939BF999-0627-1043-98AD-F93B4A5B2FB6}" type="presParOf" srcId="{6202F076-2269-9144-820D-DB22DDB1E2BC}" destId="{D4ECFDE2-FB0A-6F46-A067-A445CE29347E}" srcOrd="10" destOrd="0" presId="urn:microsoft.com/office/officeart/2005/8/layout/hChevron3"/>
    <dgm:cxn modelId="{9A6AF88B-839A-7B45-BD1F-53391F8A984A}" type="presParOf" srcId="{6202F076-2269-9144-820D-DB22DDB1E2BC}" destId="{A9DFEF00-9EA3-A34B-9B42-FD9B5E1F2E70}" srcOrd="11" destOrd="0" presId="urn:microsoft.com/office/officeart/2005/8/layout/hChevron3"/>
    <dgm:cxn modelId="{3DDC7067-04C9-374F-8B89-64C564FE2996}" type="presParOf" srcId="{6202F076-2269-9144-820D-DB22DDB1E2BC}" destId="{11F87309-DAF6-0A4B-943E-E442180315DB}" srcOrd="12" destOrd="0" presId="urn:microsoft.com/office/officeart/2005/8/layout/hChevron3"/>
    <dgm:cxn modelId="{BCBDE06D-45A0-2648-8779-DDC1CFC487B8}" type="presParOf" srcId="{6202F076-2269-9144-820D-DB22DDB1E2BC}" destId="{DF315573-80F2-0349-98BD-FD7C43A9AC52}" srcOrd="13" destOrd="0" presId="urn:microsoft.com/office/officeart/2005/8/layout/hChevron3"/>
    <dgm:cxn modelId="{AD06D304-5528-DD4E-9FAB-25FEF7E936E0}" type="presParOf" srcId="{6202F076-2269-9144-820D-DB22DDB1E2BC}" destId="{5C291621-7D01-3942-8745-DDD820EBCD7F}" srcOrd="1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8D8BA3-5232-EA45-AB6E-87F749641A83}">
      <dsp:nvSpPr>
        <dsp:cNvPr id="0" name=""/>
        <dsp:cNvSpPr/>
      </dsp:nvSpPr>
      <dsp:spPr>
        <a:xfrm>
          <a:off x="5345" y="994406"/>
          <a:ext cx="1656980" cy="662792"/>
        </a:xfrm>
        <a:prstGeom prst="homePlate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Valutazione </a:t>
          </a:r>
          <a:r>
            <a:rPr lang="it-IT" sz="1700" kern="1200" dirty="0" err="1"/>
            <a:t>pre</a:t>
          </a:r>
          <a:r>
            <a:rPr lang="it-IT" sz="1700" kern="1200" dirty="0"/>
            <a:t> </a:t>
          </a:r>
          <a:r>
            <a:rPr lang="it-IT" sz="1700" kern="1200" dirty="0" err="1"/>
            <a:t>ointervento</a:t>
          </a:r>
          <a:endParaRPr lang="it-IT" sz="1700" kern="1200" dirty="0"/>
        </a:p>
      </dsp:txBody>
      <dsp:txXfrm>
        <a:off x="5345" y="994406"/>
        <a:ext cx="1491282" cy="662792"/>
      </dsp:txXfrm>
    </dsp:sp>
    <dsp:sp modelId="{1B4734C5-9748-3841-94A1-C1E2F6B9896E}">
      <dsp:nvSpPr>
        <dsp:cNvPr id="0" name=""/>
        <dsp:cNvSpPr/>
      </dsp:nvSpPr>
      <dsp:spPr>
        <a:xfrm>
          <a:off x="1319698" y="994406"/>
          <a:ext cx="1656980" cy="662792"/>
        </a:xfrm>
        <a:prstGeom prst="chevron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>
              <a:solidFill>
                <a:schemeClr val="tx1"/>
              </a:solidFill>
            </a:rPr>
            <a:t>Intervento </a:t>
          </a:r>
          <a:r>
            <a:rPr lang="it-IT" sz="1700" kern="1200" dirty="0" err="1">
              <a:solidFill>
                <a:schemeClr val="tx1"/>
              </a:solidFill>
            </a:rPr>
            <a:t>bariatrico</a:t>
          </a:r>
          <a:endParaRPr lang="it-IT" sz="1700" kern="1200" dirty="0">
            <a:solidFill>
              <a:schemeClr val="tx1"/>
            </a:solidFill>
          </a:endParaRPr>
        </a:p>
      </dsp:txBody>
      <dsp:txXfrm>
        <a:off x="1651094" y="994406"/>
        <a:ext cx="994188" cy="662792"/>
      </dsp:txXfrm>
    </dsp:sp>
    <dsp:sp modelId="{12ACDAB8-78CA-9546-B036-E3C80B8F3F6D}">
      <dsp:nvSpPr>
        <dsp:cNvPr id="0" name=""/>
        <dsp:cNvSpPr/>
      </dsp:nvSpPr>
      <dsp:spPr>
        <a:xfrm>
          <a:off x="2656514" y="994406"/>
          <a:ext cx="1656980" cy="662792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>
              <a:solidFill>
                <a:schemeClr val="tx1"/>
              </a:solidFill>
            </a:rPr>
            <a:t>Follow-up 1° mese</a:t>
          </a:r>
        </a:p>
      </dsp:txBody>
      <dsp:txXfrm>
        <a:off x="2987910" y="994406"/>
        <a:ext cx="994188" cy="662792"/>
      </dsp:txXfrm>
    </dsp:sp>
    <dsp:sp modelId="{787ACD94-6B6A-9D45-937B-948BA115CA34}">
      <dsp:nvSpPr>
        <dsp:cNvPr id="0" name=""/>
        <dsp:cNvSpPr/>
      </dsp:nvSpPr>
      <dsp:spPr>
        <a:xfrm>
          <a:off x="3982098" y="994406"/>
          <a:ext cx="1656980" cy="662792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 err="1">
              <a:solidFill>
                <a:schemeClr val="tx1"/>
              </a:solidFill>
            </a:rPr>
            <a:t>Folow-up</a:t>
          </a:r>
          <a:r>
            <a:rPr lang="it-IT" sz="1700" kern="1200" dirty="0">
              <a:solidFill>
                <a:schemeClr val="tx1"/>
              </a:solidFill>
            </a:rPr>
            <a:t> 3° mese</a:t>
          </a:r>
        </a:p>
      </dsp:txBody>
      <dsp:txXfrm>
        <a:off x="4313494" y="994406"/>
        <a:ext cx="994188" cy="662792"/>
      </dsp:txXfrm>
    </dsp:sp>
    <dsp:sp modelId="{E7CAD5DB-A376-884C-A469-6FDEF7EC7B4F}">
      <dsp:nvSpPr>
        <dsp:cNvPr id="0" name=""/>
        <dsp:cNvSpPr/>
      </dsp:nvSpPr>
      <dsp:spPr>
        <a:xfrm>
          <a:off x="5307683" y="991053"/>
          <a:ext cx="1656980" cy="662792"/>
        </a:xfrm>
        <a:prstGeom prst="chevron">
          <a:avLst/>
        </a:prstGeom>
        <a:solidFill>
          <a:schemeClr val="accent5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Follow-up 6° mese</a:t>
          </a:r>
        </a:p>
      </dsp:txBody>
      <dsp:txXfrm>
        <a:off x="5639079" y="991053"/>
        <a:ext cx="994188" cy="662792"/>
      </dsp:txXfrm>
    </dsp:sp>
    <dsp:sp modelId="{D4ECFDE2-FB0A-6F46-A067-A445CE29347E}">
      <dsp:nvSpPr>
        <dsp:cNvPr id="0" name=""/>
        <dsp:cNvSpPr/>
      </dsp:nvSpPr>
      <dsp:spPr>
        <a:xfrm>
          <a:off x="6633268" y="994406"/>
          <a:ext cx="1656980" cy="662792"/>
        </a:xfrm>
        <a:prstGeom prst="chevron">
          <a:avLst/>
        </a:prstGeom>
        <a:solidFill>
          <a:schemeClr val="accent5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Follow-up 12° mese</a:t>
          </a:r>
        </a:p>
      </dsp:txBody>
      <dsp:txXfrm>
        <a:off x="6964664" y="994406"/>
        <a:ext cx="994188" cy="662792"/>
      </dsp:txXfrm>
    </dsp:sp>
    <dsp:sp modelId="{11F87309-DAF6-0A4B-943E-E442180315DB}">
      <dsp:nvSpPr>
        <dsp:cNvPr id="0" name=""/>
        <dsp:cNvSpPr/>
      </dsp:nvSpPr>
      <dsp:spPr>
        <a:xfrm>
          <a:off x="7958852" y="994406"/>
          <a:ext cx="1656980" cy="662792"/>
        </a:xfrm>
        <a:prstGeom prst="chevron">
          <a:avLst/>
        </a:prstGeom>
        <a:solidFill>
          <a:schemeClr val="accent5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Follow-up 18 mese</a:t>
          </a:r>
        </a:p>
      </dsp:txBody>
      <dsp:txXfrm>
        <a:off x="8290248" y="994406"/>
        <a:ext cx="994188" cy="662792"/>
      </dsp:txXfrm>
    </dsp:sp>
    <dsp:sp modelId="{5C291621-7D01-3942-8745-DDD820EBCD7F}">
      <dsp:nvSpPr>
        <dsp:cNvPr id="0" name=""/>
        <dsp:cNvSpPr/>
      </dsp:nvSpPr>
      <dsp:spPr>
        <a:xfrm>
          <a:off x="9284437" y="994406"/>
          <a:ext cx="1656980" cy="662792"/>
        </a:xfrm>
        <a:prstGeom prst="chevron">
          <a:avLst/>
        </a:prstGeom>
        <a:solidFill>
          <a:schemeClr val="accent5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Follow-up 24°mese</a:t>
          </a:r>
        </a:p>
      </dsp:txBody>
      <dsp:txXfrm>
        <a:off x="9615833" y="994406"/>
        <a:ext cx="994188" cy="6627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8D8BA3-5232-EA45-AB6E-87F749641A83}">
      <dsp:nvSpPr>
        <dsp:cNvPr id="0" name=""/>
        <dsp:cNvSpPr/>
      </dsp:nvSpPr>
      <dsp:spPr>
        <a:xfrm>
          <a:off x="5345" y="994406"/>
          <a:ext cx="1656980" cy="662792"/>
        </a:xfrm>
        <a:prstGeom prst="homePlate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Valutazione </a:t>
          </a:r>
          <a:r>
            <a:rPr lang="it-IT" sz="1700" kern="1200" dirty="0" err="1"/>
            <a:t>pre</a:t>
          </a:r>
          <a:r>
            <a:rPr lang="it-IT" sz="1700" kern="1200" dirty="0"/>
            <a:t> </a:t>
          </a:r>
          <a:r>
            <a:rPr lang="it-IT" sz="1700" kern="1200" dirty="0" err="1"/>
            <a:t>ointervento</a:t>
          </a:r>
          <a:endParaRPr lang="it-IT" sz="1700" kern="1200" dirty="0"/>
        </a:p>
      </dsp:txBody>
      <dsp:txXfrm>
        <a:off x="5345" y="994406"/>
        <a:ext cx="1491282" cy="662792"/>
      </dsp:txXfrm>
    </dsp:sp>
    <dsp:sp modelId="{1B4734C5-9748-3841-94A1-C1E2F6B9896E}">
      <dsp:nvSpPr>
        <dsp:cNvPr id="0" name=""/>
        <dsp:cNvSpPr/>
      </dsp:nvSpPr>
      <dsp:spPr>
        <a:xfrm>
          <a:off x="1319698" y="994406"/>
          <a:ext cx="1656980" cy="662792"/>
        </a:xfrm>
        <a:prstGeom prst="chevron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>
              <a:solidFill>
                <a:schemeClr val="tx1"/>
              </a:solidFill>
            </a:rPr>
            <a:t>Intervento </a:t>
          </a:r>
          <a:r>
            <a:rPr lang="it-IT" sz="1700" kern="1200" dirty="0" err="1">
              <a:solidFill>
                <a:schemeClr val="tx1"/>
              </a:solidFill>
            </a:rPr>
            <a:t>bariatrico</a:t>
          </a:r>
          <a:endParaRPr lang="it-IT" sz="1700" kern="1200" dirty="0">
            <a:solidFill>
              <a:schemeClr val="tx1"/>
            </a:solidFill>
          </a:endParaRPr>
        </a:p>
      </dsp:txBody>
      <dsp:txXfrm>
        <a:off x="1651094" y="994406"/>
        <a:ext cx="994188" cy="662792"/>
      </dsp:txXfrm>
    </dsp:sp>
    <dsp:sp modelId="{12ACDAB8-78CA-9546-B036-E3C80B8F3F6D}">
      <dsp:nvSpPr>
        <dsp:cNvPr id="0" name=""/>
        <dsp:cNvSpPr/>
      </dsp:nvSpPr>
      <dsp:spPr>
        <a:xfrm>
          <a:off x="2656514" y="994406"/>
          <a:ext cx="1656980" cy="662792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>
              <a:solidFill>
                <a:schemeClr val="tx1"/>
              </a:solidFill>
            </a:rPr>
            <a:t>Follow-up 1° mese</a:t>
          </a:r>
        </a:p>
      </dsp:txBody>
      <dsp:txXfrm>
        <a:off x="2987910" y="994406"/>
        <a:ext cx="994188" cy="662792"/>
      </dsp:txXfrm>
    </dsp:sp>
    <dsp:sp modelId="{787ACD94-6B6A-9D45-937B-948BA115CA34}">
      <dsp:nvSpPr>
        <dsp:cNvPr id="0" name=""/>
        <dsp:cNvSpPr/>
      </dsp:nvSpPr>
      <dsp:spPr>
        <a:xfrm>
          <a:off x="3982098" y="994406"/>
          <a:ext cx="1656980" cy="662792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 err="1">
              <a:solidFill>
                <a:schemeClr val="tx1"/>
              </a:solidFill>
            </a:rPr>
            <a:t>Folow-up</a:t>
          </a:r>
          <a:r>
            <a:rPr lang="it-IT" sz="1700" kern="1200" dirty="0">
              <a:solidFill>
                <a:schemeClr val="tx1"/>
              </a:solidFill>
            </a:rPr>
            <a:t> 3° mese</a:t>
          </a:r>
        </a:p>
      </dsp:txBody>
      <dsp:txXfrm>
        <a:off x="4313494" y="994406"/>
        <a:ext cx="994188" cy="662792"/>
      </dsp:txXfrm>
    </dsp:sp>
    <dsp:sp modelId="{E7CAD5DB-A376-884C-A469-6FDEF7EC7B4F}">
      <dsp:nvSpPr>
        <dsp:cNvPr id="0" name=""/>
        <dsp:cNvSpPr/>
      </dsp:nvSpPr>
      <dsp:spPr>
        <a:xfrm>
          <a:off x="5307683" y="991053"/>
          <a:ext cx="1656980" cy="662792"/>
        </a:xfrm>
        <a:prstGeom prst="chevron">
          <a:avLst/>
        </a:prstGeom>
        <a:solidFill>
          <a:schemeClr val="accent5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Follow-up 6° mese</a:t>
          </a:r>
        </a:p>
      </dsp:txBody>
      <dsp:txXfrm>
        <a:off x="5639079" y="991053"/>
        <a:ext cx="994188" cy="662792"/>
      </dsp:txXfrm>
    </dsp:sp>
    <dsp:sp modelId="{D4ECFDE2-FB0A-6F46-A067-A445CE29347E}">
      <dsp:nvSpPr>
        <dsp:cNvPr id="0" name=""/>
        <dsp:cNvSpPr/>
      </dsp:nvSpPr>
      <dsp:spPr>
        <a:xfrm>
          <a:off x="6633268" y="994406"/>
          <a:ext cx="1656980" cy="662792"/>
        </a:xfrm>
        <a:prstGeom prst="chevron">
          <a:avLst/>
        </a:prstGeom>
        <a:solidFill>
          <a:schemeClr val="accent5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Follow-up 12° mese</a:t>
          </a:r>
        </a:p>
      </dsp:txBody>
      <dsp:txXfrm>
        <a:off x="6964664" y="994406"/>
        <a:ext cx="994188" cy="662792"/>
      </dsp:txXfrm>
    </dsp:sp>
    <dsp:sp modelId="{11F87309-DAF6-0A4B-943E-E442180315DB}">
      <dsp:nvSpPr>
        <dsp:cNvPr id="0" name=""/>
        <dsp:cNvSpPr/>
      </dsp:nvSpPr>
      <dsp:spPr>
        <a:xfrm>
          <a:off x="7958852" y="994406"/>
          <a:ext cx="1656980" cy="662792"/>
        </a:xfrm>
        <a:prstGeom prst="chevron">
          <a:avLst/>
        </a:prstGeom>
        <a:solidFill>
          <a:schemeClr val="accent5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Follow-up 18 mese</a:t>
          </a:r>
        </a:p>
      </dsp:txBody>
      <dsp:txXfrm>
        <a:off x="8290248" y="994406"/>
        <a:ext cx="994188" cy="662792"/>
      </dsp:txXfrm>
    </dsp:sp>
    <dsp:sp modelId="{5C291621-7D01-3942-8745-DDD820EBCD7F}">
      <dsp:nvSpPr>
        <dsp:cNvPr id="0" name=""/>
        <dsp:cNvSpPr/>
      </dsp:nvSpPr>
      <dsp:spPr>
        <a:xfrm>
          <a:off x="9284437" y="994406"/>
          <a:ext cx="1656980" cy="662792"/>
        </a:xfrm>
        <a:prstGeom prst="chevron">
          <a:avLst/>
        </a:prstGeom>
        <a:solidFill>
          <a:schemeClr val="accent5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Follow-up 24°mese</a:t>
          </a:r>
        </a:p>
      </dsp:txBody>
      <dsp:txXfrm>
        <a:off x="9615833" y="994406"/>
        <a:ext cx="994188" cy="6627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8D8BA3-5232-EA45-AB6E-87F749641A83}">
      <dsp:nvSpPr>
        <dsp:cNvPr id="0" name=""/>
        <dsp:cNvSpPr/>
      </dsp:nvSpPr>
      <dsp:spPr>
        <a:xfrm>
          <a:off x="5345" y="994406"/>
          <a:ext cx="1656980" cy="662792"/>
        </a:xfrm>
        <a:prstGeom prst="homePlate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Valutazione </a:t>
          </a:r>
          <a:r>
            <a:rPr lang="it-IT" sz="1700" kern="1200" dirty="0" err="1"/>
            <a:t>pre</a:t>
          </a:r>
          <a:r>
            <a:rPr lang="it-IT" sz="1700" kern="1200" dirty="0"/>
            <a:t> </a:t>
          </a:r>
          <a:r>
            <a:rPr lang="it-IT" sz="1700" kern="1200" dirty="0" err="1"/>
            <a:t>ointervento</a:t>
          </a:r>
          <a:endParaRPr lang="it-IT" sz="1700" kern="1200" dirty="0"/>
        </a:p>
      </dsp:txBody>
      <dsp:txXfrm>
        <a:off x="5345" y="994406"/>
        <a:ext cx="1491282" cy="662792"/>
      </dsp:txXfrm>
    </dsp:sp>
    <dsp:sp modelId="{1B4734C5-9748-3841-94A1-C1E2F6B9896E}">
      <dsp:nvSpPr>
        <dsp:cNvPr id="0" name=""/>
        <dsp:cNvSpPr/>
      </dsp:nvSpPr>
      <dsp:spPr>
        <a:xfrm>
          <a:off x="1319698" y="994406"/>
          <a:ext cx="1656980" cy="662792"/>
        </a:xfrm>
        <a:prstGeom prst="chevron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>
              <a:solidFill>
                <a:schemeClr val="tx1"/>
              </a:solidFill>
            </a:rPr>
            <a:t>Intervento </a:t>
          </a:r>
          <a:r>
            <a:rPr lang="it-IT" sz="1700" kern="1200" dirty="0" err="1">
              <a:solidFill>
                <a:schemeClr val="tx1"/>
              </a:solidFill>
            </a:rPr>
            <a:t>bariatrico</a:t>
          </a:r>
          <a:endParaRPr lang="it-IT" sz="1700" kern="1200" dirty="0">
            <a:solidFill>
              <a:schemeClr val="tx1"/>
            </a:solidFill>
          </a:endParaRPr>
        </a:p>
      </dsp:txBody>
      <dsp:txXfrm>
        <a:off x="1651094" y="994406"/>
        <a:ext cx="994188" cy="662792"/>
      </dsp:txXfrm>
    </dsp:sp>
    <dsp:sp modelId="{12ACDAB8-78CA-9546-B036-E3C80B8F3F6D}">
      <dsp:nvSpPr>
        <dsp:cNvPr id="0" name=""/>
        <dsp:cNvSpPr/>
      </dsp:nvSpPr>
      <dsp:spPr>
        <a:xfrm>
          <a:off x="2656514" y="994406"/>
          <a:ext cx="1656980" cy="662792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>
              <a:solidFill>
                <a:schemeClr val="tx1"/>
              </a:solidFill>
            </a:rPr>
            <a:t>Follow-up 1° mese</a:t>
          </a:r>
        </a:p>
      </dsp:txBody>
      <dsp:txXfrm>
        <a:off x="2987910" y="994406"/>
        <a:ext cx="994188" cy="662792"/>
      </dsp:txXfrm>
    </dsp:sp>
    <dsp:sp modelId="{787ACD94-6B6A-9D45-937B-948BA115CA34}">
      <dsp:nvSpPr>
        <dsp:cNvPr id="0" name=""/>
        <dsp:cNvSpPr/>
      </dsp:nvSpPr>
      <dsp:spPr>
        <a:xfrm>
          <a:off x="3982098" y="994406"/>
          <a:ext cx="1656980" cy="662792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 err="1">
              <a:solidFill>
                <a:schemeClr val="tx1"/>
              </a:solidFill>
            </a:rPr>
            <a:t>Folow-up</a:t>
          </a:r>
          <a:r>
            <a:rPr lang="it-IT" sz="1700" kern="1200" dirty="0">
              <a:solidFill>
                <a:schemeClr val="tx1"/>
              </a:solidFill>
            </a:rPr>
            <a:t> 3° mese</a:t>
          </a:r>
        </a:p>
      </dsp:txBody>
      <dsp:txXfrm>
        <a:off x="4313494" y="994406"/>
        <a:ext cx="994188" cy="662792"/>
      </dsp:txXfrm>
    </dsp:sp>
    <dsp:sp modelId="{E7CAD5DB-A376-884C-A469-6FDEF7EC7B4F}">
      <dsp:nvSpPr>
        <dsp:cNvPr id="0" name=""/>
        <dsp:cNvSpPr/>
      </dsp:nvSpPr>
      <dsp:spPr>
        <a:xfrm>
          <a:off x="5307683" y="991053"/>
          <a:ext cx="1656980" cy="662792"/>
        </a:xfrm>
        <a:prstGeom prst="chevron">
          <a:avLst/>
        </a:prstGeom>
        <a:solidFill>
          <a:schemeClr val="accent5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Follow-up 6° mese</a:t>
          </a:r>
        </a:p>
      </dsp:txBody>
      <dsp:txXfrm>
        <a:off x="5639079" y="991053"/>
        <a:ext cx="994188" cy="662792"/>
      </dsp:txXfrm>
    </dsp:sp>
    <dsp:sp modelId="{D4ECFDE2-FB0A-6F46-A067-A445CE29347E}">
      <dsp:nvSpPr>
        <dsp:cNvPr id="0" name=""/>
        <dsp:cNvSpPr/>
      </dsp:nvSpPr>
      <dsp:spPr>
        <a:xfrm>
          <a:off x="6633268" y="994406"/>
          <a:ext cx="1656980" cy="662792"/>
        </a:xfrm>
        <a:prstGeom prst="chevron">
          <a:avLst/>
        </a:prstGeom>
        <a:solidFill>
          <a:schemeClr val="accent5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Follow-up 12° mese</a:t>
          </a:r>
        </a:p>
      </dsp:txBody>
      <dsp:txXfrm>
        <a:off x="6964664" y="994406"/>
        <a:ext cx="994188" cy="662792"/>
      </dsp:txXfrm>
    </dsp:sp>
    <dsp:sp modelId="{11F87309-DAF6-0A4B-943E-E442180315DB}">
      <dsp:nvSpPr>
        <dsp:cNvPr id="0" name=""/>
        <dsp:cNvSpPr/>
      </dsp:nvSpPr>
      <dsp:spPr>
        <a:xfrm>
          <a:off x="7958852" y="994406"/>
          <a:ext cx="1656980" cy="662792"/>
        </a:xfrm>
        <a:prstGeom prst="chevron">
          <a:avLst/>
        </a:prstGeom>
        <a:solidFill>
          <a:schemeClr val="accent5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Follow-up 18 mese</a:t>
          </a:r>
        </a:p>
      </dsp:txBody>
      <dsp:txXfrm>
        <a:off x="8290248" y="994406"/>
        <a:ext cx="994188" cy="662792"/>
      </dsp:txXfrm>
    </dsp:sp>
    <dsp:sp modelId="{5C291621-7D01-3942-8745-DDD820EBCD7F}">
      <dsp:nvSpPr>
        <dsp:cNvPr id="0" name=""/>
        <dsp:cNvSpPr/>
      </dsp:nvSpPr>
      <dsp:spPr>
        <a:xfrm>
          <a:off x="9284437" y="994406"/>
          <a:ext cx="1656980" cy="662792"/>
        </a:xfrm>
        <a:prstGeom prst="chevron">
          <a:avLst/>
        </a:prstGeom>
        <a:solidFill>
          <a:schemeClr val="accent5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Follow-up 24°mese</a:t>
          </a:r>
        </a:p>
      </dsp:txBody>
      <dsp:txXfrm>
        <a:off x="9615833" y="994406"/>
        <a:ext cx="994188" cy="6627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80AE8D-BEEB-A643-80D0-BC77577D3EA0}" type="datetimeFigureOut">
              <a:rPr lang="it-IT" smtClean="0"/>
              <a:t>11/04/25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E079D-577E-5B47-81AD-BEE04F79BE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8095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E079D-577E-5B47-81AD-BEE04F79BE0A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1893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E079D-577E-5B47-81AD-BEE04F79BE0A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0443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E079D-577E-5B47-81AD-BEE04F79BE0A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6719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…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E079D-577E-5B47-81AD-BEE04F79BE0A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4939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Ovviamente di fronte alla presenza di controindicazioni assolute qualora non fossero state rispettate nella procedura primaria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E079D-577E-5B47-81AD-BEE04F79BE0A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8754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Ma anche e </a:t>
            </a:r>
            <a:r>
              <a:rPr lang="it-IT" dirty="0" err="1"/>
              <a:t>sopratt</a:t>
            </a:r>
            <a:r>
              <a:rPr lang="it-IT" dirty="0"/>
              <a:t> in presenza di quelle controindicazioni relative che potrebbero essere responsabili di un fallimento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E079D-577E-5B47-81AD-BEE04F79BE0A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4409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EFA4E14-78D1-2447-A678-BFA2C5C5A7E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spAutoFit/>
          </a:bodyPr>
          <a:lstStyle/>
          <a:p>
            <a:pPr lvl="0"/>
            <a:fld id="{6A102185-3409-0F47-901B-AD9363A19567}" type="slidenum">
              <a:t>21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6BDBE0D-198B-5A4A-87A0-F4ACF650723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CEE9564-54D3-E44E-B49A-C5F18FDC9D7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8168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Sappiamo che la chirurgia di revisione funziona…è vero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E079D-577E-5B47-81AD-BEE04F79BE0A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2413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5060941" y="0"/>
            <a:ext cx="153926" cy="6858000"/>
          </a:xfrm>
          <a:prstGeom prst="rect">
            <a:avLst/>
          </a:prstGeom>
          <a:solidFill>
            <a:srgbClr val="F37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11/04/25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515083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984836" y="3841"/>
            <a:ext cx="153926" cy="6858000"/>
          </a:xfrm>
          <a:prstGeom prst="rect">
            <a:avLst/>
          </a:prstGeom>
          <a:solidFill>
            <a:srgbClr val="5150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8C40A84-7432-A523-BC84-B92DE43FE2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54"/>
          <a:stretch/>
        </p:blipFill>
        <p:spPr>
          <a:xfrm>
            <a:off x="0" y="-3841"/>
            <a:ext cx="49848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83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1237" y="905773"/>
            <a:ext cx="5203454" cy="2649372"/>
          </a:xfrm>
        </p:spPr>
        <p:txBody>
          <a:bodyPr>
            <a:noAutofit/>
          </a:bodyPr>
          <a:lstStyle/>
          <a:p>
            <a:pPr algn="ctr"/>
            <a:r>
              <a:rPr lang="it-IT" sz="3600" dirty="0"/>
              <a:t>WEIGHT REGAIN AND WEIGHT FAILURE</a:t>
            </a:r>
            <a:br>
              <a:rPr lang="it-IT" sz="3600" dirty="0"/>
            </a:br>
            <a:r>
              <a:rPr lang="it-IT" sz="3600" dirty="0"/>
              <a:t>PUNTO DI VISTA DEL CHIRURGO </a:t>
            </a:r>
            <a:br>
              <a:rPr lang="it-IT" sz="3600" dirty="0"/>
            </a:br>
            <a:r>
              <a:rPr lang="it-IT" sz="3600" dirty="0"/>
              <a:t>QUANDO NON RIOPERARE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21237" y="3982289"/>
            <a:ext cx="5137214" cy="1555869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it-IT" sz="2800" b="1" dirty="0">
                <a:solidFill>
                  <a:srgbClr val="F3703A"/>
                </a:solidFill>
              </a:rPr>
              <a:t>Dr Alessandro </a:t>
            </a:r>
            <a:r>
              <a:rPr lang="it-IT" sz="2800" b="1" dirty="0" err="1">
                <a:solidFill>
                  <a:srgbClr val="F3703A"/>
                </a:solidFill>
              </a:rPr>
              <a:t>Contine</a:t>
            </a:r>
            <a:endParaRPr lang="it-IT" sz="2800" b="1" dirty="0">
              <a:solidFill>
                <a:srgbClr val="F3703A"/>
              </a:solidFill>
            </a:endParaRPr>
          </a:p>
          <a:p>
            <a:pPr algn="ctr"/>
            <a:r>
              <a:rPr lang="it-IT" sz="2800" b="1" dirty="0">
                <a:solidFill>
                  <a:srgbClr val="F3703A"/>
                </a:solidFill>
              </a:rPr>
              <a:t>Centro accreditato SICOB</a:t>
            </a:r>
          </a:p>
          <a:p>
            <a:pPr algn="ctr"/>
            <a:r>
              <a:rPr lang="it-IT" sz="2800" b="1" dirty="0">
                <a:solidFill>
                  <a:srgbClr val="F3703A"/>
                </a:solidFill>
              </a:rPr>
              <a:t>Ospedale di Città di castello</a:t>
            </a:r>
          </a:p>
          <a:p>
            <a:pPr algn="ctr"/>
            <a:r>
              <a:rPr lang="it-IT" sz="2800" b="1" dirty="0">
                <a:solidFill>
                  <a:srgbClr val="F3703A"/>
                </a:solidFill>
              </a:rPr>
              <a:t>Usl </a:t>
            </a:r>
            <a:r>
              <a:rPr lang="it-IT" sz="2800" b="1" dirty="0" err="1">
                <a:solidFill>
                  <a:srgbClr val="F3703A"/>
                </a:solidFill>
              </a:rPr>
              <a:t>umbria</a:t>
            </a:r>
            <a:r>
              <a:rPr lang="it-IT" sz="2800" b="1" dirty="0">
                <a:solidFill>
                  <a:srgbClr val="F3703A"/>
                </a:solidFill>
              </a:rPr>
              <a:t> 1 </a:t>
            </a:r>
          </a:p>
        </p:txBody>
      </p:sp>
    </p:spTree>
    <p:extLst>
      <p:ext uri="{BB962C8B-B14F-4D97-AF65-F5344CB8AC3E}">
        <p14:creationId xmlns:p14="http://schemas.microsoft.com/office/powerpoint/2010/main" val="2266784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C148F63A-1B27-4544-A785-A3F442ABCE74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12511351"/>
              </p:ext>
            </p:extLst>
          </p:nvPr>
        </p:nvGraphicFramePr>
        <p:xfrm>
          <a:off x="913773" y="799319"/>
          <a:ext cx="10946763" cy="2651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object 32">
            <a:extLst>
              <a:ext uri="{FF2B5EF4-FFF2-40B4-BE49-F238E27FC236}">
                <a16:creationId xmlns:a16="http://schemas.microsoft.com/office/drawing/2014/main" id="{6DC202DC-7F19-7A40-8E0C-89B2777A1B1C}"/>
              </a:ext>
            </a:extLst>
          </p:cNvPr>
          <p:cNvGrpSpPr/>
          <p:nvPr/>
        </p:nvGrpSpPr>
        <p:grpSpPr>
          <a:xfrm>
            <a:off x="1204930" y="2503955"/>
            <a:ext cx="615951" cy="3786504"/>
            <a:chOff x="1437882" y="2401985"/>
            <a:chExt cx="615951" cy="3786504"/>
          </a:xfrm>
        </p:grpSpPr>
        <p:sp>
          <p:nvSpPr>
            <p:cNvPr id="7" name="object 33">
              <a:extLst>
                <a:ext uri="{FF2B5EF4-FFF2-40B4-BE49-F238E27FC236}">
                  <a16:creationId xmlns:a16="http://schemas.microsoft.com/office/drawing/2014/main" id="{742E6F99-FB9E-7144-AFD4-C421E7B19C5B}"/>
                </a:ext>
              </a:extLst>
            </p:cNvPr>
            <p:cNvSpPr/>
            <p:nvPr/>
          </p:nvSpPr>
          <p:spPr>
            <a:xfrm>
              <a:off x="1437883" y="2401985"/>
              <a:ext cx="615950" cy="3786504"/>
            </a:xfrm>
            <a:custGeom>
              <a:avLst/>
              <a:gdLst/>
              <a:ahLst/>
              <a:cxnLst/>
              <a:rect l="l" t="t" r="r" b="b"/>
              <a:pathLst>
                <a:path w="615950" h="3786504">
                  <a:moveTo>
                    <a:pt x="615553" y="3785948"/>
                  </a:moveTo>
                  <a:lnTo>
                    <a:pt x="0" y="3785948"/>
                  </a:lnTo>
                  <a:lnTo>
                    <a:pt x="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34">
              <a:extLst>
                <a:ext uri="{FF2B5EF4-FFF2-40B4-BE49-F238E27FC236}">
                  <a16:creationId xmlns:a16="http://schemas.microsoft.com/office/drawing/2014/main" id="{E290697C-F990-8F4F-9A03-558FB474F903}"/>
                </a:ext>
              </a:extLst>
            </p:cNvPr>
            <p:cNvSpPr/>
            <p:nvPr/>
          </p:nvSpPr>
          <p:spPr>
            <a:xfrm>
              <a:off x="1437883" y="2401985"/>
              <a:ext cx="615950" cy="3119120"/>
            </a:xfrm>
            <a:custGeom>
              <a:avLst/>
              <a:gdLst/>
              <a:ahLst/>
              <a:cxnLst/>
              <a:rect l="l" t="t" r="r" b="b"/>
              <a:pathLst>
                <a:path w="615950" h="3119120">
                  <a:moveTo>
                    <a:pt x="615553" y="3118698"/>
                  </a:moveTo>
                  <a:lnTo>
                    <a:pt x="0" y="3118698"/>
                  </a:lnTo>
                  <a:lnTo>
                    <a:pt x="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35">
              <a:extLst>
                <a:ext uri="{FF2B5EF4-FFF2-40B4-BE49-F238E27FC236}">
                  <a16:creationId xmlns:a16="http://schemas.microsoft.com/office/drawing/2014/main" id="{CD83C428-130D-2049-99CD-AEC8C438316B}"/>
                </a:ext>
              </a:extLst>
            </p:cNvPr>
            <p:cNvSpPr/>
            <p:nvPr/>
          </p:nvSpPr>
          <p:spPr>
            <a:xfrm>
              <a:off x="1437883" y="2401985"/>
              <a:ext cx="615950" cy="1783080"/>
            </a:xfrm>
            <a:custGeom>
              <a:avLst/>
              <a:gdLst/>
              <a:ahLst/>
              <a:cxnLst/>
              <a:rect l="l" t="t" r="r" b="b"/>
              <a:pathLst>
                <a:path w="615950" h="1783079">
                  <a:moveTo>
                    <a:pt x="615553" y="1782871"/>
                  </a:moveTo>
                  <a:lnTo>
                    <a:pt x="0" y="1782871"/>
                  </a:lnTo>
                  <a:lnTo>
                    <a:pt x="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36">
              <a:extLst>
                <a:ext uri="{FF2B5EF4-FFF2-40B4-BE49-F238E27FC236}">
                  <a16:creationId xmlns:a16="http://schemas.microsoft.com/office/drawing/2014/main" id="{7E327529-72C1-7740-9F51-BB1FDFB9D135}"/>
                </a:ext>
              </a:extLst>
            </p:cNvPr>
            <p:cNvSpPr/>
            <p:nvPr/>
          </p:nvSpPr>
          <p:spPr>
            <a:xfrm>
              <a:off x="1437883" y="2401985"/>
              <a:ext cx="615950" cy="1113155"/>
            </a:xfrm>
            <a:custGeom>
              <a:avLst/>
              <a:gdLst/>
              <a:ahLst/>
              <a:cxnLst/>
              <a:rect l="l" t="t" r="r" b="b"/>
              <a:pathLst>
                <a:path w="615950" h="1113154">
                  <a:moveTo>
                    <a:pt x="615553" y="1112968"/>
                  </a:moveTo>
                  <a:lnTo>
                    <a:pt x="0" y="1112968"/>
                  </a:lnTo>
                  <a:lnTo>
                    <a:pt x="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37">
              <a:extLst>
                <a:ext uri="{FF2B5EF4-FFF2-40B4-BE49-F238E27FC236}">
                  <a16:creationId xmlns:a16="http://schemas.microsoft.com/office/drawing/2014/main" id="{D95BDC26-71A0-F44A-A0BF-675A0024F7BD}"/>
                </a:ext>
              </a:extLst>
            </p:cNvPr>
            <p:cNvSpPr/>
            <p:nvPr/>
          </p:nvSpPr>
          <p:spPr>
            <a:xfrm>
              <a:off x="1437883" y="2401986"/>
              <a:ext cx="615950" cy="444500"/>
            </a:xfrm>
            <a:custGeom>
              <a:avLst/>
              <a:gdLst/>
              <a:ahLst/>
              <a:cxnLst/>
              <a:rect l="l" t="t" r="r" b="b"/>
              <a:pathLst>
                <a:path w="615950" h="444500">
                  <a:moveTo>
                    <a:pt x="615553" y="444391"/>
                  </a:moveTo>
                  <a:lnTo>
                    <a:pt x="0" y="444391"/>
                  </a:lnTo>
                  <a:lnTo>
                    <a:pt x="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38">
              <a:extLst>
                <a:ext uri="{FF2B5EF4-FFF2-40B4-BE49-F238E27FC236}">
                  <a16:creationId xmlns:a16="http://schemas.microsoft.com/office/drawing/2014/main" id="{CD57A0E3-E054-0F42-B4A5-9135D9829174}"/>
                </a:ext>
              </a:extLst>
            </p:cNvPr>
            <p:cNvSpPr/>
            <p:nvPr/>
          </p:nvSpPr>
          <p:spPr>
            <a:xfrm>
              <a:off x="1437882" y="2401985"/>
              <a:ext cx="615950" cy="2451735"/>
            </a:xfrm>
            <a:custGeom>
              <a:avLst/>
              <a:gdLst/>
              <a:ahLst/>
              <a:cxnLst/>
              <a:rect l="l" t="t" r="r" b="b"/>
              <a:pathLst>
                <a:path w="615950" h="2451735">
                  <a:moveTo>
                    <a:pt x="615553" y="2451448"/>
                  </a:moveTo>
                  <a:lnTo>
                    <a:pt x="0" y="2451448"/>
                  </a:lnTo>
                  <a:lnTo>
                    <a:pt x="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8">
            <a:extLst>
              <a:ext uri="{FF2B5EF4-FFF2-40B4-BE49-F238E27FC236}">
                <a16:creationId xmlns:a16="http://schemas.microsoft.com/office/drawing/2014/main" id="{3749A820-D66F-A94D-A039-D2DCBCD72B14}"/>
              </a:ext>
            </a:extLst>
          </p:cNvPr>
          <p:cNvGrpSpPr/>
          <p:nvPr/>
        </p:nvGrpSpPr>
        <p:grpSpPr>
          <a:xfrm>
            <a:off x="1835168" y="2727689"/>
            <a:ext cx="3714115" cy="3796029"/>
            <a:chOff x="2048673" y="2620082"/>
            <a:chExt cx="3714115" cy="3796029"/>
          </a:xfrm>
        </p:grpSpPr>
        <p:sp>
          <p:nvSpPr>
            <p:cNvPr id="17" name="object 19">
              <a:extLst>
                <a:ext uri="{FF2B5EF4-FFF2-40B4-BE49-F238E27FC236}">
                  <a16:creationId xmlns:a16="http://schemas.microsoft.com/office/drawing/2014/main" id="{D015DA7C-B107-1B43-8CF4-7C5AEB1AE977}"/>
                </a:ext>
              </a:extLst>
            </p:cNvPr>
            <p:cNvSpPr/>
            <p:nvPr/>
          </p:nvSpPr>
          <p:spPr>
            <a:xfrm>
              <a:off x="2053436" y="2624844"/>
              <a:ext cx="3704590" cy="444500"/>
            </a:xfrm>
            <a:custGeom>
              <a:avLst/>
              <a:gdLst/>
              <a:ahLst/>
              <a:cxnLst/>
              <a:rect l="l" t="t" r="r" b="b"/>
              <a:pathLst>
                <a:path w="3704590" h="444500">
                  <a:moveTo>
                    <a:pt x="3629964" y="0"/>
                  </a:moveTo>
                  <a:lnTo>
                    <a:pt x="74067" y="0"/>
                  </a:lnTo>
                  <a:lnTo>
                    <a:pt x="45237" y="5820"/>
                  </a:lnTo>
                  <a:lnTo>
                    <a:pt x="21693" y="21694"/>
                  </a:lnTo>
                  <a:lnTo>
                    <a:pt x="5820" y="45238"/>
                  </a:lnTo>
                  <a:lnTo>
                    <a:pt x="0" y="74068"/>
                  </a:lnTo>
                  <a:lnTo>
                    <a:pt x="0" y="370323"/>
                  </a:lnTo>
                  <a:lnTo>
                    <a:pt x="5820" y="399153"/>
                  </a:lnTo>
                  <a:lnTo>
                    <a:pt x="21693" y="422696"/>
                  </a:lnTo>
                  <a:lnTo>
                    <a:pt x="45237" y="438570"/>
                  </a:lnTo>
                  <a:lnTo>
                    <a:pt x="74067" y="444390"/>
                  </a:lnTo>
                  <a:lnTo>
                    <a:pt x="3629964" y="444390"/>
                  </a:lnTo>
                  <a:lnTo>
                    <a:pt x="3658795" y="438570"/>
                  </a:lnTo>
                  <a:lnTo>
                    <a:pt x="3682339" y="422696"/>
                  </a:lnTo>
                  <a:lnTo>
                    <a:pt x="3698212" y="399153"/>
                  </a:lnTo>
                  <a:lnTo>
                    <a:pt x="3704033" y="370323"/>
                  </a:lnTo>
                  <a:lnTo>
                    <a:pt x="3704033" y="74068"/>
                  </a:lnTo>
                  <a:lnTo>
                    <a:pt x="3698212" y="45238"/>
                  </a:lnTo>
                  <a:lnTo>
                    <a:pt x="3682339" y="21694"/>
                  </a:lnTo>
                  <a:lnTo>
                    <a:pt x="3658795" y="5820"/>
                  </a:lnTo>
                  <a:lnTo>
                    <a:pt x="3629964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20">
              <a:extLst>
                <a:ext uri="{FF2B5EF4-FFF2-40B4-BE49-F238E27FC236}">
                  <a16:creationId xmlns:a16="http://schemas.microsoft.com/office/drawing/2014/main" id="{4A4B4CB3-6747-FE4C-924E-FE3A0A9B6FAA}"/>
                </a:ext>
              </a:extLst>
            </p:cNvPr>
            <p:cNvSpPr/>
            <p:nvPr/>
          </p:nvSpPr>
          <p:spPr>
            <a:xfrm>
              <a:off x="2053436" y="2624844"/>
              <a:ext cx="3704590" cy="444500"/>
            </a:xfrm>
            <a:custGeom>
              <a:avLst/>
              <a:gdLst/>
              <a:ahLst/>
              <a:cxnLst/>
              <a:rect l="l" t="t" r="r" b="b"/>
              <a:pathLst>
                <a:path w="3704590" h="444500">
                  <a:moveTo>
                    <a:pt x="0" y="74068"/>
                  </a:moveTo>
                  <a:lnTo>
                    <a:pt x="5820" y="45237"/>
                  </a:lnTo>
                  <a:lnTo>
                    <a:pt x="21694" y="21694"/>
                  </a:lnTo>
                  <a:lnTo>
                    <a:pt x="45237" y="5820"/>
                  </a:lnTo>
                  <a:lnTo>
                    <a:pt x="74068" y="0"/>
                  </a:lnTo>
                  <a:lnTo>
                    <a:pt x="3629965" y="0"/>
                  </a:lnTo>
                  <a:lnTo>
                    <a:pt x="3658795" y="5820"/>
                  </a:lnTo>
                  <a:lnTo>
                    <a:pt x="3682339" y="21694"/>
                  </a:lnTo>
                  <a:lnTo>
                    <a:pt x="3698213" y="45237"/>
                  </a:lnTo>
                  <a:lnTo>
                    <a:pt x="3704034" y="74068"/>
                  </a:lnTo>
                  <a:lnTo>
                    <a:pt x="3704034" y="370322"/>
                  </a:lnTo>
                  <a:lnTo>
                    <a:pt x="3698213" y="399153"/>
                  </a:lnTo>
                  <a:lnTo>
                    <a:pt x="3682339" y="422696"/>
                  </a:lnTo>
                  <a:lnTo>
                    <a:pt x="3658795" y="438570"/>
                  </a:lnTo>
                  <a:lnTo>
                    <a:pt x="3629965" y="444391"/>
                  </a:lnTo>
                  <a:lnTo>
                    <a:pt x="74068" y="444391"/>
                  </a:lnTo>
                  <a:lnTo>
                    <a:pt x="45237" y="438570"/>
                  </a:lnTo>
                  <a:lnTo>
                    <a:pt x="21694" y="422696"/>
                  </a:lnTo>
                  <a:lnTo>
                    <a:pt x="5820" y="399153"/>
                  </a:lnTo>
                  <a:lnTo>
                    <a:pt x="0" y="370322"/>
                  </a:lnTo>
                  <a:lnTo>
                    <a:pt x="0" y="7406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21">
              <a:extLst>
                <a:ext uri="{FF2B5EF4-FFF2-40B4-BE49-F238E27FC236}">
                  <a16:creationId xmlns:a16="http://schemas.microsoft.com/office/drawing/2014/main" id="{E9B0EE0A-D489-684F-AB86-227CEF3DFA1A}"/>
                </a:ext>
              </a:extLst>
            </p:cNvPr>
            <p:cNvSpPr/>
            <p:nvPr/>
          </p:nvSpPr>
          <p:spPr>
            <a:xfrm>
              <a:off x="2053436" y="3292095"/>
              <a:ext cx="3704590" cy="445770"/>
            </a:xfrm>
            <a:custGeom>
              <a:avLst/>
              <a:gdLst/>
              <a:ahLst/>
              <a:cxnLst/>
              <a:rect l="l" t="t" r="r" b="b"/>
              <a:pathLst>
                <a:path w="3704590" h="445770">
                  <a:moveTo>
                    <a:pt x="3629746" y="0"/>
                  </a:moveTo>
                  <a:lnTo>
                    <a:pt x="74287" y="0"/>
                  </a:lnTo>
                  <a:lnTo>
                    <a:pt x="45371" y="5837"/>
                  </a:lnTo>
                  <a:lnTo>
                    <a:pt x="21757" y="21757"/>
                  </a:lnTo>
                  <a:lnTo>
                    <a:pt x="5837" y="45371"/>
                  </a:lnTo>
                  <a:lnTo>
                    <a:pt x="0" y="74287"/>
                  </a:lnTo>
                  <a:lnTo>
                    <a:pt x="0" y="371429"/>
                  </a:lnTo>
                  <a:lnTo>
                    <a:pt x="5837" y="400345"/>
                  </a:lnTo>
                  <a:lnTo>
                    <a:pt x="21757" y="423959"/>
                  </a:lnTo>
                  <a:lnTo>
                    <a:pt x="45371" y="439879"/>
                  </a:lnTo>
                  <a:lnTo>
                    <a:pt x="74287" y="445717"/>
                  </a:lnTo>
                  <a:lnTo>
                    <a:pt x="3629746" y="445717"/>
                  </a:lnTo>
                  <a:lnTo>
                    <a:pt x="3658662" y="439879"/>
                  </a:lnTo>
                  <a:lnTo>
                    <a:pt x="3682275" y="423959"/>
                  </a:lnTo>
                  <a:lnTo>
                    <a:pt x="3698195" y="400345"/>
                  </a:lnTo>
                  <a:lnTo>
                    <a:pt x="3704033" y="371429"/>
                  </a:lnTo>
                  <a:lnTo>
                    <a:pt x="3704033" y="74287"/>
                  </a:lnTo>
                  <a:lnTo>
                    <a:pt x="3698195" y="45371"/>
                  </a:lnTo>
                  <a:lnTo>
                    <a:pt x="3682275" y="21757"/>
                  </a:lnTo>
                  <a:lnTo>
                    <a:pt x="3658662" y="5837"/>
                  </a:lnTo>
                  <a:lnTo>
                    <a:pt x="3629746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2">
              <a:extLst>
                <a:ext uri="{FF2B5EF4-FFF2-40B4-BE49-F238E27FC236}">
                  <a16:creationId xmlns:a16="http://schemas.microsoft.com/office/drawing/2014/main" id="{29FE8613-99E3-3649-91D7-9F891B6690C0}"/>
                </a:ext>
              </a:extLst>
            </p:cNvPr>
            <p:cNvSpPr/>
            <p:nvPr/>
          </p:nvSpPr>
          <p:spPr>
            <a:xfrm>
              <a:off x="2053436" y="3292095"/>
              <a:ext cx="3704590" cy="445770"/>
            </a:xfrm>
            <a:custGeom>
              <a:avLst/>
              <a:gdLst/>
              <a:ahLst/>
              <a:cxnLst/>
              <a:rect l="l" t="t" r="r" b="b"/>
              <a:pathLst>
                <a:path w="3704590" h="445770">
                  <a:moveTo>
                    <a:pt x="0" y="74287"/>
                  </a:moveTo>
                  <a:lnTo>
                    <a:pt x="5837" y="45371"/>
                  </a:lnTo>
                  <a:lnTo>
                    <a:pt x="21758" y="21758"/>
                  </a:lnTo>
                  <a:lnTo>
                    <a:pt x="45371" y="5837"/>
                  </a:lnTo>
                  <a:lnTo>
                    <a:pt x="74287" y="0"/>
                  </a:lnTo>
                  <a:lnTo>
                    <a:pt x="3629747" y="0"/>
                  </a:lnTo>
                  <a:lnTo>
                    <a:pt x="3658662" y="5837"/>
                  </a:lnTo>
                  <a:lnTo>
                    <a:pt x="3682275" y="21758"/>
                  </a:lnTo>
                  <a:lnTo>
                    <a:pt x="3698196" y="45371"/>
                  </a:lnTo>
                  <a:lnTo>
                    <a:pt x="3704034" y="74287"/>
                  </a:lnTo>
                  <a:lnTo>
                    <a:pt x="3704034" y="371430"/>
                  </a:lnTo>
                  <a:lnTo>
                    <a:pt x="3698196" y="400346"/>
                  </a:lnTo>
                  <a:lnTo>
                    <a:pt x="3682275" y="423959"/>
                  </a:lnTo>
                  <a:lnTo>
                    <a:pt x="3658662" y="439880"/>
                  </a:lnTo>
                  <a:lnTo>
                    <a:pt x="3629747" y="445718"/>
                  </a:lnTo>
                  <a:lnTo>
                    <a:pt x="74287" y="445718"/>
                  </a:lnTo>
                  <a:lnTo>
                    <a:pt x="45371" y="439880"/>
                  </a:lnTo>
                  <a:lnTo>
                    <a:pt x="21758" y="423959"/>
                  </a:lnTo>
                  <a:lnTo>
                    <a:pt x="5837" y="400346"/>
                  </a:lnTo>
                  <a:lnTo>
                    <a:pt x="0" y="371430"/>
                  </a:lnTo>
                  <a:lnTo>
                    <a:pt x="0" y="7428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3">
              <a:extLst>
                <a:ext uri="{FF2B5EF4-FFF2-40B4-BE49-F238E27FC236}">
                  <a16:creationId xmlns:a16="http://schemas.microsoft.com/office/drawing/2014/main" id="{265C1050-13F1-5D48-B088-D735088DAD92}"/>
                </a:ext>
              </a:extLst>
            </p:cNvPr>
            <p:cNvSpPr/>
            <p:nvPr/>
          </p:nvSpPr>
          <p:spPr>
            <a:xfrm>
              <a:off x="2053436" y="3960671"/>
              <a:ext cx="3704590" cy="447040"/>
            </a:xfrm>
            <a:custGeom>
              <a:avLst/>
              <a:gdLst/>
              <a:ahLst/>
              <a:cxnLst/>
              <a:rect l="l" t="t" r="r" b="b"/>
              <a:pathLst>
                <a:path w="3704590" h="447039">
                  <a:moveTo>
                    <a:pt x="3629522" y="0"/>
                  </a:moveTo>
                  <a:lnTo>
                    <a:pt x="74509" y="0"/>
                  </a:lnTo>
                  <a:lnTo>
                    <a:pt x="45507" y="5855"/>
                  </a:lnTo>
                  <a:lnTo>
                    <a:pt x="21823" y="21823"/>
                  </a:lnTo>
                  <a:lnTo>
                    <a:pt x="5855" y="45508"/>
                  </a:lnTo>
                  <a:lnTo>
                    <a:pt x="0" y="74510"/>
                  </a:lnTo>
                  <a:lnTo>
                    <a:pt x="0" y="372534"/>
                  </a:lnTo>
                  <a:lnTo>
                    <a:pt x="5855" y="401536"/>
                  </a:lnTo>
                  <a:lnTo>
                    <a:pt x="21823" y="425221"/>
                  </a:lnTo>
                  <a:lnTo>
                    <a:pt x="45507" y="441189"/>
                  </a:lnTo>
                  <a:lnTo>
                    <a:pt x="74509" y="447045"/>
                  </a:lnTo>
                  <a:lnTo>
                    <a:pt x="3629522" y="447045"/>
                  </a:lnTo>
                  <a:lnTo>
                    <a:pt x="3658526" y="441189"/>
                  </a:lnTo>
                  <a:lnTo>
                    <a:pt x="3682210" y="425221"/>
                  </a:lnTo>
                  <a:lnTo>
                    <a:pt x="3698178" y="401536"/>
                  </a:lnTo>
                  <a:lnTo>
                    <a:pt x="3704033" y="372534"/>
                  </a:lnTo>
                  <a:lnTo>
                    <a:pt x="3704033" y="74510"/>
                  </a:lnTo>
                  <a:lnTo>
                    <a:pt x="3698178" y="45508"/>
                  </a:lnTo>
                  <a:lnTo>
                    <a:pt x="3682210" y="21823"/>
                  </a:lnTo>
                  <a:lnTo>
                    <a:pt x="3658526" y="5855"/>
                  </a:lnTo>
                  <a:lnTo>
                    <a:pt x="3629522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4">
              <a:extLst>
                <a:ext uri="{FF2B5EF4-FFF2-40B4-BE49-F238E27FC236}">
                  <a16:creationId xmlns:a16="http://schemas.microsoft.com/office/drawing/2014/main" id="{D8774CAD-B6E1-774B-9213-FFE671D26238}"/>
                </a:ext>
              </a:extLst>
            </p:cNvPr>
            <p:cNvSpPr/>
            <p:nvPr/>
          </p:nvSpPr>
          <p:spPr>
            <a:xfrm>
              <a:off x="2053436" y="3960671"/>
              <a:ext cx="3704590" cy="447040"/>
            </a:xfrm>
            <a:custGeom>
              <a:avLst/>
              <a:gdLst/>
              <a:ahLst/>
              <a:cxnLst/>
              <a:rect l="l" t="t" r="r" b="b"/>
              <a:pathLst>
                <a:path w="3704590" h="447039">
                  <a:moveTo>
                    <a:pt x="0" y="74510"/>
                  </a:moveTo>
                  <a:lnTo>
                    <a:pt x="5855" y="45507"/>
                  </a:lnTo>
                  <a:lnTo>
                    <a:pt x="21823" y="21823"/>
                  </a:lnTo>
                  <a:lnTo>
                    <a:pt x="45507" y="5855"/>
                  </a:lnTo>
                  <a:lnTo>
                    <a:pt x="74510" y="0"/>
                  </a:lnTo>
                  <a:lnTo>
                    <a:pt x="3629524" y="0"/>
                  </a:lnTo>
                  <a:lnTo>
                    <a:pt x="3658526" y="5855"/>
                  </a:lnTo>
                  <a:lnTo>
                    <a:pt x="3682210" y="21823"/>
                  </a:lnTo>
                  <a:lnTo>
                    <a:pt x="3698178" y="45507"/>
                  </a:lnTo>
                  <a:lnTo>
                    <a:pt x="3704034" y="74510"/>
                  </a:lnTo>
                  <a:lnTo>
                    <a:pt x="3704034" y="372533"/>
                  </a:lnTo>
                  <a:lnTo>
                    <a:pt x="3698178" y="401536"/>
                  </a:lnTo>
                  <a:lnTo>
                    <a:pt x="3682210" y="425220"/>
                  </a:lnTo>
                  <a:lnTo>
                    <a:pt x="3658526" y="441188"/>
                  </a:lnTo>
                  <a:lnTo>
                    <a:pt x="3629524" y="447044"/>
                  </a:lnTo>
                  <a:lnTo>
                    <a:pt x="74510" y="447044"/>
                  </a:lnTo>
                  <a:lnTo>
                    <a:pt x="45507" y="441188"/>
                  </a:lnTo>
                  <a:lnTo>
                    <a:pt x="21823" y="425220"/>
                  </a:lnTo>
                  <a:lnTo>
                    <a:pt x="5855" y="401536"/>
                  </a:lnTo>
                  <a:lnTo>
                    <a:pt x="0" y="372533"/>
                  </a:lnTo>
                  <a:lnTo>
                    <a:pt x="0" y="7451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5">
              <a:extLst>
                <a:ext uri="{FF2B5EF4-FFF2-40B4-BE49-F238E27FC236}">
                  <a16:creationId xmlns:a16="http://schemas.microsoft.com/office/drawing/2014/main" id="{E0431C7E-A0B8-2146-A76C-5CFD9E6C8975}"/>
                </a:ext>
              </a:extLst>
            </p:cNvPr>
            <p:cNvSpPr/>
            <p:nvPr/>
          </p:nvSpPr>
          <p:spPr>
            <a:xfrm>
              <a:off x="2053436" y="4630574"/>
              <a:ext cx="3704590" cy="443230"/>
            </a:xfrm>
            <a:custGeom>
              <a:avLst/>
              <a:gdLst/>
              <a:ahLst/>
              <a:cxnLst/>
              <a:rect l="l" t="t" r="r" b="b"/>
              <a:pathLst>
                <a:path w="3704590" h="443229">
                  <a:moveTo>
                    <a:pt x="3630188" y="0"/>
                  </a:moveTo>
                  <a:lnTo>
                    <a:pt x="73845" y="0"/>
                  </a:lnTo>
                  <a:lnTo>
                    <a:pt x="45101" y="5803"/>
                  </a:lnTo>
                  <a:lnTo>
                    <a:pt x="21628" y="21629"/>
                  </a:lnTo>
                  <a:lnTo>
                    <a:pt x="5803" y="45102"/>
                  </a:lnTo>
                  <a:lnTo>
                    <a:pt x="0" y="73846"/>
                  </a:lnTo>
                  <a:lnTo>
                    <a:pt x="0" y="369218"/>
                  </a:lnTo>
                  <a:lnTo>
                    <a:pt x="5803" y="397962"/>
                  </a:lnTo>
                  <a:lnTo>
                    <a:pt x="21628" y="421435"/>
                  </a:lnTo>
                  <a:lnTo>
                    <a:pt x="45101" y="437261"/>
                  </a:lnTo>
                  <a:lnTo>
                    <a:pt x="73845" y="443064"/>
                  </a:lnTo>
                  <a:lnTo>
                    <a:pt x="3630188" y="443064"/>
                  </a:lnTo>
                  <a:lnTo>
                    <a:pt x="3658932" y="437261"/>
                  </a:lnTo>
                  <a:lnTo>
                    <a:pt x="3682404" y="421435"/>
                  </a:lnTo>
                  <a:lnTo>
                    <a:pt x="3698230" y="397962"/>
                  </a:lnTo>
                  <a:lnTo>
                    <a:pt x="3704033" y="369218"/>
                  </a:lnTo>
                  <a:lnTo>
                    <a:pt x="3704033" y="73846"/>
                  </a:lnTo>
                  <a:lnTo>
                    <a:pt x="3698230" y="45102"/>
                  </a:lnTo>
                  <a:lnTo>
                    <a:pt x="3682404" y="21629"/>
                  </a:lnTo>
                  <a:lnTo>
                    <a:pt x="3658932" y="5803"/>
                  </a:lnTo>
                  <a:lnTo>
                    <a:pt x="3630188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6">
              <a:extLst>
                <a:ext uri="{FF2B5EF4-FFF2-40B4-BE49-F238E27FC236}">
                  <a16:creationId xmlns:a16="http://schemas.microsoft.com/office/drawing/2014/main" id="{DA8A809F-CCD6-CA4B-A6A5-90D2EC2DB4CB}"/>
                </a:ext>
              </a:extLst>
            </p:cNvPr>
            <p:cNvSpPr/>
            <p:nvPr/>
          </p:nvSpPr>
          <p:spPr>
            <a:xfrm>
              <a:off x="2053436" y="4630574"/>
              <a:ext cx="3704590" cy="443230"/>
            </a:xfrm>
            <a:custGeom>
              <a:avLst/>
              <a:gdLst/>
              <a:ahLst/>
              <a:cxnLst/>
              <a:rect l="l" t="t" r="r" b="b"/>
              <a:pathLst>
                <a:path w="3704590" h="443229">
                  <a:moveTo>
                    <a:pt x="0" y="73846"/>
                  </a:moveTo>
                  <a:lnTo>
                    <a:pt x="5803" y="45101"/>
                  </a:lnTo>
                  <a:lnTo>
                    <a:pt x="21628" y="21629"/>
                  </a:lnTo>
                  <a:lnTo>
                    <a:pt x="45101" y="5803"/>
                  </a:lnTo>
                  <a:lnTo>
                    <a:pt x="73845" y="0"/>
                  </a:lnTo>
                  <a:lnTo>
                    <a:pt x="3630188" y="0"/>
                  </a:lnTo>
                  <a:lnTo>
                    <a:pt x="3658932" y="5803"/>
                  </a:lnTo>
                  <a:lnTo>
                    <a:pt x="3682405" y="21629"/>
                  </a:lnTo>
                  <a:lnTo>
                    <a:pt x="3698230" y="45101"/>
                  </a:lnTo>
                  <a:lnTo>
                    <a:pt x="3704034" y="73846"/>
                  </a:lnTo>
                  <a:lnTo>
                    <a:pt x="3704034" y="369218"/>
                  </a:lnTo>
                  <a:lnTo>
                    <a:pt x="3698230" y="397963"/>
                  </a:lnTo>
                  <a:lnTo>
                    <a:pt x="3682405" y="421435"/>
                  </a:lnTo>
                  <a:lnTo>
                    <a:pt x="3658932" y="437261"/>
                  </a:lnTo>
                  <a:lnTo>
                    <a:pt x="3630188" y="443065"/>
                  </a:lnTo>
                  <a:lnTo>
                    <a:pt x="73845" y="443065"/>
                  </a:lnTo>
                  <a:lnTo>
                    <a:pt x="45101" y="437261"/>
                  </a:lnTo>
                  <a:lnTo>
                    <a:pt x="21628" y="421435"/>
                  </a:lnTo>
                  <a:lnTo>
                    <a:pt x="5803" y="397963"/>
                  </a:lnTo>
                  <a:lnTo>
                    <a:pt x="0" y="369218"/>
                  </a:lnTo>
                  <a:lnTo>
                    <a:pt x="0" y="7384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7">
              <a:extLst>
                <a:ext uri="{FF2B5EF4-FFF2-40B4-BE49-F238E27FC236}">
                  <a16:creationId xmlns:a16="http://schemas.microsoft.com/office/drawing/2014/main" id="{3B522EE3-B727-5E42-90FC-A00C937C8E77}"/>
                </a:ext>
              </a:extLst>
            </p:cNvPr>
            <p:cNvSpPr/>
            <p:nvPr/>
          </p:nvSpPr>
          <p:spPr>
            <a:xfrm>
              <a:off x="2053436" y="5296498"/>
              <a:ext cx="3704590" cy="445770"/>
            </a:xfrm>
            <a:custGeom>
              <a:avLst/>
              <a:gdLst/>
              <a:ahLst/>
              <a:cxnLst/>
              <a:rect l="l" t="t" r="r" b="b"/>
              <a:pathLst>
                <a:path w="3704590" h="445770">
                  <a:moveTo>
                    <a:pt x="3629746" y="0"/>
                  </a:moveTo>
                  <a:lnTo>
                    <a:pt x="74287" y="0"/>
                  </a:lnTo>
                  <a:lnTo>
                    <a:pt x="45371" y="5837"/>
                  </a:lnTo>
                  <a:lnTo>
                    <a:pt x="21757" y="21757"/>
                  </a:lnTo>
                  <a:lnTo>
                    <a:pt x="5837" y="45371"/>
                  </a:lnTo>
                  <a:lnTo>
                    <a:pt x="0" y="74287"/>
                  </a:lnTo>
                  <a:lnTo>
                    <a:pt x="0" y="371429"/>
                  </a:lnTo>
                  <a:lnTo>
                    <a:pt x="5837" y="400346"/>
                  </a:lnTo>
                  <a:lnTo>
                    <a:pt x="21757" y="423959"/>
                  </a:lnTo>
                  <a:lnTo>
                    <a:pt x="45371" y="439879"/>
                  </a:lnTo>
                  <a:lnTo>
                    <a:pt x="74287" y="445717"/>
                  </a:lnTo>
                  <a:lnTo>
                    <a:pt x="3629746" y="445717"/>
                  </a:lnTo>
                  <a:lnTo>
                    <a:pt x="3658662" y="439879"/>
                  </a:lnTo>
                  <a:lnTo>
                    <a:pt x="3682275" y="423959"/>
                  </a:lnTo>
                  <a:lnTo>
                    <a:pt x="3698195" y="400346"/>
                  </a:lnTo>
                  <a:lnTo>
                    <a:pt x="3704033" y="371429"/>
                  </a:lnTo>
                  <a:lnTo>
                    <a:pt x="3704033" y="74287"/>
                  </a:lnTo>
                  <a:lnTo>
                    <a:pt x="3698195" y="45371"/>
                  </a:lnTo>
                  <a:lnTo>
                    <a:pt x="3682275" y="21757"/>
                  </a:lnTo>
                  <a:lnTo>
                    <a:pt x="3658662" y="5837"/>
                  </a:lnTo>
                  <a:lnTo>
                    <a:pt x="3629746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8">
              <a:extLst>
                <a:ext uri="{FF2B5EF4-FFF2-40B4-BE49-F238E27FC236}">
                  <a16:creationId xmlns:a16="http://schemas.microsoft.com/office/drawing/2014/main" id="{B7A470FA-C5DE-6F49-85F7-B6DF0F955766}"/>
                </a:ext>
              </a:extLst>
            </p:cNvPr>
            <p:cNvSpPr/>
            <p:nvPr/>
          </p:nvSpPr>
          <p:spPr>
            <a:xfrm>
              <a:off x="2053436" y="5296498"/>
              <a:ext cx="3704590" cy="445770"/>
            </a:xfrm>
            <a:custGeom>
              <a:avLst/>
              <a:gdLst/>
              <a:ahLst/>
              <a:cxnLst/>
              <a:rect l="l" t="t" r="r" b="b"/>
              <a:pathLst>
                <a:path w="3704590" h="445770">
                  <a:moveTo>
                    <a:pt x="0" y="74287"/>
                  </a:moveTo>
                  <a:lnTo>
                    <a:pt x="5837" y="45371"/>
                  </a:lnTo>
                  <a:lnTo>
                    <a:pt x="21758" y="21758"/>
                  </a:lnTo>
                  <a:lnTo>
                    <a:pt x="45371" y="5837"/>
                  </a:lnTo>
                  <a:lnTo>
                    <a:pt x="74287" y="0"/>
                  </a:lnTo>
                  <a:lnTo>
                    <a:pt x="3629747" y="0"/>
                  </a:lnTo>
                  <a:lnTo>
                    <a:pt x="3658662" y="5837"/>
                  </a:lnTo>
                  <a:lnTo>
                    <a:pt x="3682275" y="21758"/>
                  </a:lnTo>
                  <a:lnTo>
                    <a:pt x="3698196" y="45371"/>
                  </a:lnTo>
                  <a:lnTo>
                    <a:pt x="3704034" y="74287"/>
                  </a:lnTo>
                  <a:lnTo>
                    <a:pt x="3704034" y="371430"/>
                  </a:lnTo>
                  <a:lnTo>
                    <a:pt x="3698196" y="400346"/>
                  </a:lnTo>
                  <a:lnTo>
                    <a:pt x="3682275" y="423959"/>
                  </a:lnTo>
                  <a:lnTo>
                    <a:pt x="3658662" y="439880"/>
                  </a:lnTo>
                  <a:lnTo>
                    <a:pt x="3629747" y="445718"/>
                  </a:lnTo>
                  <a:lnTo>
                    <a:pt x="74287" y="445718"/>
                  </a:lnTo>
                  <a:lnTo>
                    <a:pt x="45371" y="439880"/>
                  </a:lnTo>
                  <a:lnTo>
                    <a:pt x="21758" y="423959"/>
                  </a:lnTo>
                  <a:lnTo>
                    <a:pt x="5837" y="400346"/>
                  </a:lnTo>
                  <a:lnTo>
                    <a:pt x="0" y="371430"/>
                  </a:lnTo>
                  <a:lnTo>
                    <a:pt x="0" y="7428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9">
              <a:extLst>
                <a:ext uri="{FF2B5EF4-FFF2-40B4-BE49-F238E27FC236}">
                  <a16:creationId xmlns:a16="http://schemas.microsoft.com/office/drawing/2014/main" id="{EFDA0FE1-B62B-FA4A-9FB6-58A37565B514}"/>
                </a:ext>
              </a:extLst>
            </p:cNvPr>
            <p:cNvSpPr/>
            <p:nvPr/>
          </p:nvSpPr>
          <p:spPr>
            <a:xfrm>
              <a:off x="2053436" y="5965075"/>
              <a:ext cx="3702050" cy="445770"/>
            </a:xfrm>
            <a:custGeom>
              <a:avLst/>
              <a:gdLst/>
              <a:ahLst/>
              <a:cxnLst/>
              <a:rect l="l" t="t" r="r" b="b"/>
              <a:pathLst>
                <a:path w="3702050" h="445770">
                  <a:moveTo>
                    <a:pt x="3627363" y="0"/>
                  </a:moveTo>
                  <a:lnTo>
                    <a:pt x="74287" y="0"/>
                  </a:lnTo>
                  <a:lnTo>
                    <a:pt x="45371" y="5837"/>
                  </a:lnTo>
                  <a:lnTo>
                    <a:pt x="21758" y="21758"/>
                  </a:lnTo>
                  <a:lnTo>
                    <a:pt x="5837" y="45371"/>
                  </a:lnTo>
                  <a:lnTo>
                    <a:pt x="0" y="74288"/>
                  </a:lnTo>
                  <a:lnTo>
                    <a:pt x="0" y="371429"/>
                  </a:lnTo>
                  <a:lnTo>
                    <a:pt x="5837" y="400345"/>
                  </a:lnTo>
                  <a:lnTo>
                    <a:pt x="21758" y="423959"/>
                  </a:lnTo>
                  <a:lnTo>
                    <a:pt x="45371" y="439879"/>
                  </a:lnTo>
                  <a:lnTo>
                    <a:pt x="74287" y="445717"/>
                  </a:lnTo>
                  <a:lnTo>
                    <a:pt x="3627363" y="445717"/>
                  </a:lnTo>
                  <a:lnTo>
                    <a:pt x="3656280" y="439879"/>
                  </a:lnTo>
                  <a:lnTo>
                    <a:pt x="3679893" y="423959"/>
                  </a:lnTo>
                  <a:lnTo>
                    <a:pt x="3695814" y="400345"/>
                  </a:lnTo>
                  <a:lnTo>
                    <a:pt x="3701652" y="371429"/>
                  </a:lnTo>
                  <a:lnTo>
                    <a:pt x="3701652" y="74288"/>
                  </a:lnTo>
                  <a:lnTo>
                    <a:pt x="3695814" y="45371"/>
                  </a:lnTo>
                  <a:lnTo>
                    <a:pt x="3679893" y="21758"/>
                  </a:lnTo>
                  <a:lnTo>
                    <a:pt x="3656280" y="5837"/>
                  </a:lnTo>
                  <a:lnTo>
                    <a:pt x="3627363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30">
              <a:extLst>
                <a:ext uri="{FF2B5EF4-FFF2-40B4-BE49-F238E27FC236}">
                  <a16:creationId xmlns:a16="http://schemas.microsoft.com/office/drawing/2014/main" id="{1DAC6BFB-A91D-2449-B41D-BA5E6FA57AD1}"/>
                </a:ext>
              </a:extLst>
            </p:cNvPr>
            <p:cNvSpPr/>
            <p:nvPr/>
          </p:nvSpPr>
          <p:spPr>
            <a:xfrm>
              <a:off x="2053436" y="5965075"/>
              <a:ext cx="3702050" cy="445770"/>
            </a:xfrm>
            <a:custGeom>
              <a:avLst/>
              <a:gdLst/>
              <a:ahLst/>
              <a:cxnLst/>
              <a:rect l="l" t="t" r="r" b="b"/>
              <a:pathLst>
                <a:path w="3702050" h="445770">
                  <a:moveTo>
                    <a:pt x="0" y="74288"/>
                  </a:moveTo>
                  <a:lnTo>
                    <a:pt x="5837" y="45371"/>
                  </a:lnTo>
                  <a:lnTo>
                    <a:pt x="21758" y="21758"/>
                  </a:lnTo>
                  <a:lnTo>
                    <a:pt x="45371" y="5837"/>
                  </a:lnTo>
                  <a:lnTo>
                    <a:pt x="74288" y="0"/>
                  </a:lnTo>
                  <a:lnTo>
                    <a:pt x="3627365" y="0"/>
                  </a:lnTo>
                  <a:lnTo>
                    <a:pt x="3656281" y="5837"/>
                  </a:lnTo>
                  <a:lnTo>
                    <a:pt x="3679894" y="21758"/>
                  </a:lnTo>
                  <a:lnTo>
                    <a:pt x="3695815" y="45371"/>
                  </a:lnTo>
                  <a:lnTo>
                    <a:pt x="3701653" y="74288"/>
                  </a:lnTo>
                  <a:lnTo>
                    <a:pt x="3701653" y="371429"/>
                  </a:lnTo>
                  <a:lnTo>
                    <a:pt x="3695815" y="400345"/>
                  </a:lnTo>
                  <a:lnTo>
                    <a:pt x="3679894" y="423959"/>
                  </a:lnTo>
                  <a:lnTo>
                    <a:pt x="3656281" y="439880"/>
                  </a:lnTo>
                  <a:lnTo>
                    <a:pt x="3627365" y="445718"/>
                  </a:lnTo>
                  <a:lnTo>
                    <a:pt x="74288" y="445718"/>
                  </a:lnTo>
                  <a:lnTo>
                    <a:pt x="45371" y="439880"/>
                  </a:lnTo>
                  <a:lnTo>
                    <a:pt x="21758" y="423959"/>
                  </a:lnTo>
                  <a:lnTo>
                    <a:pt x="5837" y="400345"/>
                  </a:lnTo>
                  <a:lnTo>
                    <a:pt x="0" y="371429"/>
                  </a:lnTo>
                  <a:lnTo>
                    <a:pt x="0" y="7428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31">
            <a:extLst>
              <a:ext uri="{FF2B5EF4-FFF2-40B4-BE49-F238E27FC236}">
                <a16:creationId xmlns:a16="http://schemas.microsoft.com/office/drawing/2014/main" id="{6ECCE885-5C6F-094C-AB42-8F3A23D70E14}"/>
              </a:ext>
            </a:extLst>
          </p:cNvPr>
          <p:cNvSpPr txBox="1"/>
          <p:nvPr/>
        </p:nvSpPr>
        <p:spPr>
          <a:xfrm>
            <a:off x="2339097" y="2737112"/>
            <a:ext cx="2705100" cy="3710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7340" marR="344805" algn="ctr">
              <a:lnSpc>
                <a:spcPct val="100000"/>
              </a:lnSpc>
              <a:spcBef>
                <a:spcPts val="100"/>
              </a:spcBef>
            </a:pPr>
            <a:r>
              <a:rPr sz="1500" b="1" spc="-30" dirty="0">
                <a:latin typeface="Times New Roman"/>
                <a:cs typeface="Times New Roman"/>
              </a:rPr>
              <a:t>Caratteristiche</a:t>
            </a:r>
            <a:r>
              <a:rPr sz="1500" b="1" dirty="0">
                <a:latin typeface="Times New Roman"/>
                <a:cs typeface="Times New Roman"/>
              </a:rPr>
              <a:t> </a:t>
            </a:r>
            <a:r>
              <a:rPr sz="1500" b="1" spc="-25" dirty="0">
                <a:latin typeface="Times New Roman"/>
                <a:cs typeface="Times New Roman"/>
              </a:rPr>
              <a:t>alimentari </a:t>
            </a:r>
            <a:r>
              <a:rPr sz="1500" b="1" spc="-10" dirty="0">
                <a:latin typeface="Times New Roman"/>
                <a:cs typeface="Times New Roman"/>
              </a:rPr>
              <a:t>Stile</a:t>
            </a:r>
            <a:r>
              <a:rPr sz="1500" b="1" spc="-35" dirty="0">
                <a:latin typeface="Times New Roman"/>
                <a:cs typeface="Times New Roman"/>
              </a:rPr>
              <a:t> </a:t>
            </a:r>
            <a:r>
              <a:rPr sz="1500" b="1" dirty="0">
                <a:latin typeface="Times New Roman"/>
                <a:cs typeface="Times New Roman"/>
              </a:rPr>
              <a:t>di</a:t>
            </a:r>
            <a:r>
              <a:rPr sz="1500" b="1" spc="-30" dirty="0">
                <a:latin typeface="Times New Roman"/>
                <a:cs typeface="Times New Roman"/>
              </a:rPr>
              <a:t> </a:t>
            </a:r>
            <a:r>
              <a:rPr sz="1500" b="1" spc="-20" dirty="0">
                <a:latin typeface="Times New Roman"/>
                <a:cs typeface="Times New Roman"/>
              </a:rPr>
              <a:t>vita</a:t>
            </a:r>
            <a:endParaRPr sz="1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40"/>
              </a:spcBef>
            </a:pPr>
            <a:endParaRPr sz="1500" dirty="0">
              <a:latin typeface="Times New Roman"/>
              <a:cs typeface="Times New Roman"/>
            </a:endParaRPr>
          </a:p>
          <a:p>
            <a:pPr marL="3175" algn="ctr">
              <a:lnSpc>
                <a:spcPct val="100000"/>
              </a:lnSpc>
            </a:pPr>
            <a:r>
              <a:rPr sz="1500" b="1" spc="-30" dirty="0">
                <a:latin typeface="Times New Roman"/>
                <a:cs typeface="Times New Roman"/>
              </a:rPr>
              <a:t>Caratteristiche</a:t>
            </a:r>
            <a:r>
              <a:rPr sz="1500" b="1" dirty="0">
                <a:latin typeface="Times New Roman"/>
                <a:cs typeface="Times New Roman"/>
              </a:rPr>
              <a:t> </a:t>
            </a:r>
            <a:r>
              <a:rPr sz="1500" b="1" spc="-10" dirty="0">
                <a:latin typeface="Times New Roman"/>
                <a:cs typeface="Times New Roman"/>
              </a:rPr>
              <a:t>psicologiche</a:t>
            </a:r>
            <a:endParaRPr sz="1500" dirty="0">
              <a:latin typeface="Times New Roman"/>
              <a:cs typeface="Times New Roman"/>
            </a:endParaRPr>
          </a:p>
          <a:p>
            <a:pPr marL="120014" marR="109855" algn="ctr">
              <a:lnSpc>
                <a:spcPct val="292000"/>
              </a:lnSpc>
              <a:spcBef>
                <a:spcPts val="25"/>
              </a:spcBef>
            </a:pPr>
            <a:r>
              <a:rPr sz="1500" b="1" dirty="0">
                <a:latin typeface="Times New Roman"/>
                <a:cs typeface="Times New Roman"/>
              </a:rPr>
              <a:t>Condizione</a:t>
            </a:r>
            <a:r>
              <a:rPr sz="1500" b="1" spc="150" dirty="0">
                <a:latin typeface="Times New Roman"/>
                <a:cs typeface="Times New Roman"/>
              </a:rPr>
              <a:t> </a:t>
            </a:r>
            <a:r>
              <a:rPr sz="1500" b="1" dirty="0">
                <a:latin typeface="Times New Roman"/>
                <a:cs typeface="Times New Roman"/>
              </a:rPr>
              <a:t>socio-</a:t>
            </a:r>
            <a:r>
              <a:rPr sz="1500" b="1" spc="-10" dirty="0">
                <a:latin typeface="Times New Roman"/>
                <a:cs typeface="Times New Roman"/>
              </a:rPr>
              <a:t>economica </a:t>
            </a:r>
            <a:r>
              <a:rPr sz="1500" b="1" dirty="0">
                <a:latin typeface="Times New Roman"/>
                <a:cs typeface="Times New Roman"/>
              </a:rPr>
              <a:t>Necessità</a:t>
            </a:r>
            <a:r>
              <a:rPr sz="1500" b="1" spc="55" dirty="0">
                <a:latin typeface="Times New Roman"/>
                <a:cs typeface="Times New Roman"/>
              </a:rPr>
              <a:t> </a:t>
            </a:r>
            <a:r>
              <a:rPr sz="1500" b="1" dirty="0">
                <a:latin typeface="Times New Roman"/>
                <a:cs typeface="Times New Roman"/>
              </a:rPr>
              <a:t>di</a:t>
            </a:r>
            <a:r>
              <a:rPr sz="1500" b="1" spc="75" dirty="0">
                <a:latin typeface="Times New Roman"/>
                <a:cs typeface="Times New Roman"/>
              </a:rPr>
              <a:t> </a:t>
            </a:r>
            <a:r>
              <a:rPr sz="1500" b="1" dirty="0">
                <a:latin typeface="Times New Roman"/>
                <a:cs typeface="Times New Roman"/>
              </a:rPr>
              <a:t>assumere</a:t>
            </a:r>
            <a:r>
              <a:rPr sz="1500" b="1" spc="65" dirty="0">
                <a:latin typeface="Times New Roman"/>
                <a:cs typeface="Times New Roman"/>
              </a:rPr>
              <a:t> </a:t>
            </a:r>
            <a:r>
              <a:rPr sz="1500" b="1" spc="-20" dirty="0">
                <a:latin typeface="Times New Roman"/>
                <a:cs typeface="Times New Roman"/>
              </a:rPr>
              <a:t>farmaci </a:t>
            </a:r>
            <a:r>
              <a:rPr sz="1500" b="1" dirty="0">
                <a:latin typeface="Times New Roman"/>
                <a:cs typeface="Times New Roman"/>
              </a:rPr>
              <a:t>Abuso</a:t>
            </a:r>
            <a:r>
              <a:rPr sz="1500" b="1" spc="-50" dirty="0">
                <a:latin typeface="Times New Roman"/>
                <a:cs typeface="Times New Roman"/>
              </a:rPr>
              <a:t> </a:t>
            </a:r>
            <a:r>
              <a:rPr sz="1500" b="1" dirty="0">
                <a:latin typeface="Times New Roman"/>
                <a:cs typeface="Times New Roman"/>
              </a:rPr>
              <a:t>di</a:t>
            </a:r>
            <a:r>
              <a:rPr sz="1500" b="1" spc="-50" dirty="0">
                <a:latin typeface="Times New Roman"/>
                <a:cs typeface="Times New Roman"/>
              </a:rPr>
              <a:t> </a:t>
            </a:r>
            <a:r>
              <a:rPr sz="1500" b="1" spc="-10" dirty="0">
                <a:latin typeface="Times New Roman"/>
                <a:cs typeface="Times New Roman"/>
              </a:rPr>
              <a:t>sostanze</a:t>
            </a:r>
            <a:endParaRPr sz="1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500" b="1" spc="-25" dirty="0">
                <a:latin typeface="Times New Roman"/>
                <a:cs typeface="Times New Roman"/>
              </a:rPr>
              <a:t>Capacità</a:t>
            </a:r>
            <a:r>
              <a:rPr sz="1500" b="1" spc="-15" dirty="0">
                <a:latin typeface="Times New Roman"/>
                <a:cs typeface="Times New Roman"/>
              </a:rPr>
              <a:t> </a:t>
            </a:r>
            <a:r>
              <a:rPr sz="1500" b="1" dirty="0">
                <a:latin typeface="Times New Roman"/>
                <a:cs typeface="Times New Roman"/>
              </a:rPr>
              <a:t>di</a:t>
            </a:r>
            <a:r>
              <a:rPr sz="1500" b="1" spc="-5" dirty="0">
                <a:latin typeface="Times New Roman"/>
                <a:cs typeface="Times New Roman"/>
              </a:rPr>
              <a:t> </a:t>
            </a:r>
            <a:r>
              <a:rPr sz="1500" b="1" dirty="0">
                <a:latin typeface="Times New Roman"/>
                <a:cs typeface="Times New Roman"/>
              </a:rPr>
              <a:t>seguire</a:t>
            </a:r>
            <a:r>
              <a:rPr sz="1500" b="1" spc="-5" dirty="0">
                <a:latin typeface="Times New Roman"/>
                <a:cs typeface="Times New Roman"/>
              </a:rPr>
              <a:t> </a:t>
            </a:r>
            <a:r>
              <a:rPr sz="1500" b="1" dirty="0">
                <a:latin typeface="Times New Roman"/>
                <a:cs typeface="Times New Roman"/>
              </a:rPr>
              <a:t>le</a:t>
            </a:r>
            <a:r>
              <a:rPr sz="1500" b="1" spc="-10" dirty="0">
                <a:latin typeface="Times New Roman"/>
                <a:cs typeface="Times New Roman"/>
              </a:rPr>
              <a:t> indicazioni</a:t>
            </a:r>
            <a:endParaRPr sz="1500" dirty="0">
              <a:latin typeface="Times New Roman"/>
              <a:cs typeface="Times New Roman"/>
            </a:endParaRPr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A287BC28-19F7-914D-9481-44C7476774AC}"/>
              </a:ext>
            </a:extLst>
          </p:cNvPr>
          <p:cNvSpPr txBox="1"/>
          <p:nvPr/>
        </p:nvSpPr>
        <p:spPr>
          <a:xfrm>
            <a:off x="6985591" y="3644956"/>
            <a:ext cx="3327990" cy="400110"/>
          </a:xfrm>
          <a:prstGeom prst="rect">
            <a:avLst/>
          </a:prstGeom>
          <a:solidFill>
            <a:srgbClr val="FF0000">
              <a:alpha val="46000"/>
            </a:srgbClr>
          </a:solidFill>
        </p:spPr>
        <p:txBody>
          <a:bodyPr wrap="square" rtlCol="0">
            <a:spAutoFit/>
          </a:bodyPr>
          <a:lstStyle/>
          <a:p>
            <a:r>
              <a:rPr lang="it-IT" sz="2000" dirty="0"/>
              <a:t>Sintomi ansioso depressivi</a:t>
            </a: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508842D4-E7C0-8C4B-B05A-48D74081648F}"/>
              </a:ext>
            </a:extLst>
          </p:cNvPr>
          <p:cNvSpPr txBox="1"/>
          <p:nvPr/>
        </p:nvSpPr>
        <p:spPr>
          <a:xfrm>
            <a:off x="6698512" y="4316530"/>
            <a:ext cx="3944679" cy="400110"/>
          </a:xfrm>
          <a:prstGeom prst="rect">
            <a:avLst/>
          </a:prstGeom>
          <a:solidFill>
            <a:srgbClr val="FF0000">
              <a:alpha val="46000"/>
            </a:srgbClr>
          </a:solidFill>
        </p:spPr>
        <p:txBody>
          <a:bodyPr wrap="square" rtlCol="0">
            <a:spAutoFit/>
          </a:bodyPr>
          <a:lstStyle/>
          <a:p>
            <a:r>
              <a:rPr lang="it-IT" sz="2000" dirty="0"/>
              <a:t>Grazing, </a:t>
            </a:r>
            <a:r>
              <a:rPr lang="it-IT" sz="2000" dirty="0" err="1"/>
              <a:t>Gorging</a:t>
            </a:r>
            <a:r>
              <a:rPr lang="it-IT" sz="2000" dirty="0"/>
              <a:t>, </a:t>
            </a:r>
            <a:r>
              <a:rPr lang="it-IT" sz="2000" dirty="0" err="1"/>
              <a:t>Emotional</a:t>
            </a:r>
            <a:r>
              <a:rPr lang="it-IT" sz="2000" dirty="0"/>
              <a:t> </a:t>
            </a:r>
            <a:r>
              <a:rPr lang="it-IT" sz="2000" dirty="0" err="1"/>
              <a:t>eating</a:t>
            </a:r>
            <a:endParaRPr lang="it-IT" sz="2000" dirty="0"/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80A09F53-5DCB-0C4A-9657-FB8A5E9C46AA}"/>
              </a:ext>
            </a:extLst>
          </p:cNvPr>
          <p:cNvSpPr txBox="1"/>
          <p:nvPr/>
        </p:nvSpPr>
        <p:spPr>
          <a:xfrm>
            <a:off x="6985591" y="4990741"/>
            <a:ext cx="3327990" cy="400110"/>
          </a:xfrm>
          <a:prstGeom prst="rect">
            <a:avLst/>
          </a:prstGeom>
          <a:solidFill>
            <a:srgbClr val="FF0000">
              <a:alpha val="46000"/>
            </a:srgbClr>
          </a:solidFill>
        </p:spPr>
        <p:txBody>
          <a:bodyPr wrap="square" rtlCol="0">
            <a:spAutoFit/>
          </a:bodyPr>
          <a:lstStyle/>
          <a:p>
            <a:r>
              <a:rPr lang="it-IT" sz="2000" dirty="0"/>
              <a:t>Comportamenti </a:t>
            </a:r>
            <a:r>
              <a:rPr lang="it-IT" sz="2000" dirty="0" err="1"/>
              <a:t>Binge</a:t>
            </a:r>
            <a:endParaRPr lang="it-IT" sz="2000" dirty="0"/>
          </a:p>
        </p:txBody>
      </p:sp>
      <p:sp>
        <p:nvSpPr>
          <p:cNvPr id="57" name="Ovale 56">
            <a:extLst>
              <a:ext uri="{FF2B5EF4-FFF2-40B4-BE49-F238E27FC236}">
                <a16:creationId xmlns:a16="http://schemas.microsoft.com/office/drawing/2014/main" id="{B5BFBA69-1366-EA49-8718-FFD1944D7509}"/>
              </a:ext>
            </a:extLst>
          </p:cNvPr>
          <p:cNvSpPr/>
          <p:nvPr/>
        </p:nvSpPr>
        <p:spPr>
          <a:xfrm>
            <a:off x="6220046" y="2838760"/>
            <a:ext cx="4859079" cy="339648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Titolo 1">
            <a:extLst>
              <a:ext uri="{FF2B5EF4-FFF2-40B4-BE49-F238E27FC236}">
                <a16:creationId xmlns:a16="http://schemas.microsoft.com/office/drawing/2014/main" id="{98A1C66A-1287-3440-B227-5142B8A68F90}"/>
              </a:ext>
            </a:extLst>
          </p:cNvPr>
          <p:cNvSpPr txBox="1">
            <a:spLocks/>
          </p:cNvSpPr>
          <p:nvPr/>
        </p:nvSpPr>
        <p:spPr>
          <a:xfrm>
            <a:off x="520995" y="395230"/>
            <a:ext cx="11339541" cy="7774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/>
              <a:t>In quale fase del percorso individuare i fattori correlati al WR</a:t>
            </a:r>
          </a:p>
        </p:txBody>
      </p:sp>
      <p:sp>
        <p:nvSpPr>
          <p:cNvPr id="59" name="Ovale 58">
            <a:extLst>
              <a:ext uri="{FF2B5EF4-FFF2-40B4-BE49-F238E27FC236}">
                <a16:creationId xmlns:a16="http://schemas.microsoft.com/office/drawing/2014/main" id="{166F45B2-888E-E34D-87B3-C4FE95F7FB8B}"/>
              </a:ext>
            </a:extLst>
          </p:cNvPr>
          <p:cNvSpPr/>
          <p:nvPr/>
        </p:nvSpPr>
        <p:spPr>
          <a:xfrm>
            <a:off x="857824" y="1395355"/>
            <a:ext cx="1571436" cy="1395115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6736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C148F63A-1B27-4544-A785-A3F442ABCE74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913773" y="799319"/>
          <a:ext cx="10946763" cy="2651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508842D4-E7C0-8C4B-B05A-48D74081648F}"/>
              </a:ext>
            </a:extLst>
          </p:cNvPr>
          <p:cNvSpPr txBox="1"/>
          <p:nvPr/>
        </p:nvSpPr>
        <p:spPr>
          <a:xfrm>
            <a:off x="6698512" y="4316530"/>
            <a:ext cx="3944679" cy="400110"/>
          </a:xfrm>
          <a:prstGeom prst="rect">
            <a:avLst/>
          </a:prstGeom>
          <a:solidFill>
            <a:srgbClr val="FF0000">
              <a:alpha val="46000"/>
            </a:srgbClr>
          </a:solidFill>
        </p:spPr>
        <p:txBody>
          <a:bodyPr wrap="square" rtlCol="0">
            <a:spAutoFit/>
          </a:bodyPr>
          <a:lstStyle/>
          <a:p>
            <a:r>
              <a:rPr lang="it-IT" sz="2000" dirty="0"/>
              <a:t>Grazing, </a:t>
            </a:r>
            <a:r>
              <a:rPr lang="it-IT" sz="2000" dirty="0" err="1"/>
              <a:t>Gorging</a:t>
            </a:r>
            <a:r>
              <a:rPr lang="it-IT" sz="2000" dirty="0"/>
              <a:t>, </a:t>
            </a:r>
            <a:r>
              <a:rPr lang="it-IT" sz="2000" dirty="0" err="1"/>
              <a:t>Emotional</a:t>
            </a:r>
            <a:r>
              <a:rPr lang="it-IT" sz="2000" dirty="0"/>
              <a:t> </a:t>
            </a:r>
            <a:r>
              <a:rPr lang="it-IT" sz="2000" dirty="0" err="1"/>
              <a:t>eating</a:t>
            </a:r>
            <a:endParaRPr lang="it-IT" sz="2000" dirty="0"/>
          </a:p>
        </p:txBody>
      </p:sp>
      <p:sp>
        <p:nvSpPr>
          <p:cNvPr id="57" name="Ovale 56">
            <a:extLst>
              <a:ext uri="{FF2B5EF4-FFF2-40B4-BE49-F238E27FC236}">
                <a16:creationId xmlns:a16="http://schemas.microsoft.com/office/drawing/2014/main" id="{B5BFBA69-1366-EA49-8718-FFD1944D7509}"/>
              </a:ext>
            </a:extLst>
          </p:cNvPr>
          <p:cNvSpPr/>
          <p:nvPr/>
        </p:nvSpPr>
        <p:spPr>
          <a:xfrm>
            <a:off x="6220046" y="2838760"/>
            <a:ext cx="4859079" cy="339648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Titolo 1">
            <a:extLst>
              <a:ext uri="{FF2B5EF4-FFF2-40B4-BE49-F238E27FC236}">
                <a16:creationId xmlns:a16="http://schemas.microsoft.com/office/drawing/2014/main" id="{98A1C66A-1287-3440-B227-5142B8A68F90}"/>
              </a:ext>
            </a:extLst>
          </p:cNvPr>
          <p:cNvSpPr txBox="1">
            <a:spLocks/>
          </p:cNvSpPr>
          <p:nvPr/>
        </p:nvSpPr>
        <p:spPr>
          <a:xfrm>
            <a:off x="520995" y="395230"/>
            <a:ext cx="11339541" cy="7774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/>
              <a:t>In quale fase del percorso individuare i fattori correlati al WR</a:t>
            </a:r>
          </a:p>
        </p:txBody>
      </p:sp>
      <p:sp>
        <p:nvSpPr>
          <p:cNvPr id="59" name="Ovale 58">
            <a:extLst>
              <a:ext uri="{FF2B5EF4-FFF2-40B4-BE49-F238E27FC236}">
                <a16:creationId xmlns:a16="http://schemas.microsoft.com/office/drawing/2014/main" id="{166F45B2-888E-E34D-87B3-C4FE95F7FB8B}"/>
              </a:ext>
            </a:extLst>
          </p:cNvPr>
          <p:cNvSpPr/>
          <p:nvPr/>
        </p:nvSpPr>
        <p:spPr>
          <a:xfrm>
            <a:off x="4846404" y="1414888"/>
            <a:ext cx="1571436" cy="1395115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1397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C148F63A-1B27-4544-A785-A3F442ABCE74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913773" y="799319"/>
          <a:ext cx="10946763" cy="2651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8" name="Titolo 1">
            <a:extLst>
              <a:ext uri="{FF2B5EF4-FFF2-40B4-BE49-F238E27FC236}">
                <a16:creationId xmlns:a16="http://schemas.microsoft.com/office/drawing/2014/main" id="{98A1C66A-1287-3440-B227-5142B8A68F90}"/>
              </a:ext>
            </a:extLst>
          </p:cNvPr>
          <p:cNvSpPr txBox="1">
            <a:spLocks/>
          </p:cNvSpPr>
          <p:nvPr/>
        </p:nvSpPr>
        <p:spPr>
          <a:xfrm>
            <a:off x="520995" y="395230"/>
            <a:ext cx="11339541" cy="7774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/>
              <a:t>In quale fase del percorso individuare i fattori correlati al WR</a:t>
            </a:r>
          </a:p>
        </p:txBody>
      </p:sp>
      <p:sp>
        <p:nvSpPr>
          <p:cNvPr id="59" name="Ovale 58">
            <a:extLst>
              <a:ext uri="{FF2B5EF4-FFF2-40B4-BE49-F238E27FC236}">
                <a16:creationId xmlns:a16="http://schemas.microsoft.com/office/drawing/2014/main" id="{166F45B2-888E-E34D-87B3-C4FE95F7FB8B}"/>
              </a:ext>
            </a:extLst>
          </p:cNvPr>
          <p:cNvSpPr/>
          <p:nvPr/>
        </p:nvSpPr>
        <p:spPr>
          <a:xfrm>
            <a:off x="6220045" y="1443645"/>
            <a:ext cx="5539563" cy="1395115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B75C3AC-F979-6D4C-9126-BF50DAF941D3}"/>
              </a:ext>
            </a:extLst>
          </p:cNvPr>
          <p:cNvSpPr txBox="1"/>
          <p:nvPr/>
        </p:nvSpPr>
        <p:spPr>
          <a:xfrm>
            <a:off x="6985591" y="3644956"/>
            <a:ext cx="3327990" cy="400110"/>
          </a:xfrm>
          <a:prstGeom prst="rect">
            <a:avLst/>
          </a:prstGeom>
          <a:solidFill>
            <a:srgbClr val="FF0000">
              <a:alpha val="46000"/>
            </a:srgbClr>
          </a:solidFill>
        </p:spPr>
        <p:txBody>
          <a:bodyPr wrap="square" rtlCol="0">
            <a:spAutoFit/>
          </a:bodyPr>
          <a:lstStyle/>
          <a:p>
            <a:r>
              <a:rPr lang="it-IT" sz="2000" dirty="0"/>
              <a:t>Sintomi ansioso depressivi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1C03A7F-D555-F94D-B55D-0B7C7C200F8F}"/>
              </a:ext>
            </a:extLst>
          </p:cNvPr>
          <p:cNvSpPr txBox="1"/>
          <p:nvPr/>
        </p:nvSpPr>
        <p:spPr>
          <a:xfrm>
            <a:off x="6698512" y="4316530"/>
            <a:ext cx="3944679" cy="400110"/>
          </a:xfrm>
          <a:prstGeom prst="rect">
            <a:avLst/>
          </a:prstGeom>
          <a:solidFill>
            <a:srgbClr val="FF0000">
              <a:alpha val="46000"/>
            </a:srgbClr>
          </a:solidFill>
        </p:spPr>
        <p:txBody>
          <a:bodyPr wrap="square" rtlCol="0">
            <a:spAutoFit/>
          </a:bodyPr>
          <a:lstStyle/>
          <a:p>
            <a:r>
              <a:rPr lang="it-IT" sz="2000" dirty="0"/>
              <a:t>Grazing, </a:t>
            </a:r>
            <a:r>
              <a:rPr lang="it-IT" sz="2000" dirty="0" err="1"/>
              <a:t>Gorging</a:t>
            </a:r>
            <a:r>
              <a:rPr lang="it-IT" sz="2000" dirty="0"/>
              <a:t>, </a:t>
            </a:r>
            <a:r>
              <a:rPr lang="it-IT" sz="2000" dirty="0" err="1"/>
              <a:t>Emotional</a:t>
            </a:r>
            <a:r>
              <a:rPr lang="it-IT" sz="2000" dirty="0"/>
              <a:t> </a:t>
            </a:r>
            <a:r>
              <a:rPr lang="it-IT" sz="2000" dirty="0" err="1"/>
              <a:t>eating</a:t>
            </a:r>
            <a:endParaRPr lang="it-IT" sz="20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FF0404B-3471-4047-A988-FA39F51DB96D}"/>
              </a:ext>
            </a:extLst>
          </p:cNvPr>
          <p:cNvSpPr txBox="1"/>
          <p:nvPr/>
        </p:nvSpPr>
        <p:spPr>
          <a:xfrm>
            <a:off x="6985591" y="4990741"/>
            <a:ext cx="3327990" cy="400110"/>
          </a:xfrm>
          <a:prstGeom prst="rect">
            <a:avLst/>
          </a:prstGeom>
          <a:solidFill>
            <a:srgbClr val="FF0000">
              <a:alpha val="46000"/>
            </a:srgbClr>
          </a:solidFill>
        </p:spPr>
        <p:txBody>
          <a:bodyPr wrap="square" rtlCol="0">
            <a:spAutoFit/>
          </a:bodyPr>
          <a:lstStyle/>
          <a:p>
            <a:r>
              <a:rPr lang="it-IT" sz="2000" dirty="0"/>
              <a:t>Comportamenti </a:t>
            </a:r>
            <a:r>
              <a:rPr lang="it-IT" sz="2000" dirty="0" err="1"/>
              <a:t>Binge</a:t>
            </a:r>
            <a:endParaRPr lang="it-IT" sz="2000" dirty="0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9920AFAE-4495-5747-A447-41CC2B2969E8}"/>
              </a:ext>
            </a:extLst>
          </p:cNvPr>
          <p:cNvSpPr/>
          <p:nvPr/>
        </p:nvSpPr>
        <p:spPr>
          <a:xfrm>
            <a:off x="6220046" y="2838760"/>
            <a:ext cx="4859079" cy="339648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7157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8C96B6CE-95D6-F54D-8BA9-2886550AC004}"/>
              </a:ext>
            </a:extLst>
          </p:cNvPr>
          <p:cNvSpPr txBox="1">
            <a:spLocks/>
          </p:cNvSpPr>
          <p:nvPr/>
        </p:nvSpPr>
        <p:spPr>
          <a:xfrm>
            <a:off x="396949" y="1616150"/>
            <a:ext cx="11398102" cy="48378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5B60448A-E4C5-0A4E-BAFA-E3727666BA99}"/>
              </a:ext>
            </a:extLst>
          </p:cNvPr>
          <p:cNvSpPr txBox="1">
            <a:spLocks/>
          </p:cNvSpPr>
          <p:nvPr/>
        </p:nvSpPr>
        <p:spPr>
          <a:xfrm>
            <a:off x="209107" y="1752388"/>
            <a:ext cx="11773785" cy="41912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La presenza di </a:t>
            </a:r>
            <a:r>
              <a:rPr lang="it-IT" dirty="0" err="1"/>
              <a:t>Binge</a:t>
            </a:r>
            <a:r>
              <a:rPr lang="it-IT" dirty="0"/>
              <a:t> </a:t>
            </a:r>
            <a:r>
              <a:rPr lang="it-IT" dirty="0" err="1"/>
              <a:t>eating</a:t>
            </a:r>
            <a:r>
              <a:rPr lang="it-IT" dirty="0"/>
              <a:t> </a:t>
            </a:r>
            <a:r>
              <a:rPr lang="it-IT" dirty="0" err="1"/>
              <a:t>disorder</a:t>
            </a:r>
            <a:r>
              <a:rPr lang="it-IT" dirty="0"/>
              <a:t> nel </a:t>
            </a:r>
            <a:r>
              <a:rPr lang="it-IT" dirty="0" err="1"/>
              <a:t>pre</a:t>
            </a:r>
            <a:r>
              <a:rPr lang="it-IT" dirty="0"/>
              <a:t> o nel post</a:t>
            </a:r>
          </a:p>
          <a:p>
            <a:pPr marL="0" indent="0">
              <a:buNone/>
            </a:pPr>
            <a:r>
              <a:rPr lang="it-IT" sz="1400" dirty="0"/>
              <a:t>	</a:t>
            </a:r>
            <a:r>
              <a:rPr lang="it-IT" sz="1200" b="1" i="1" dirty="0" err="1">
                <a:solidFill>
                  <a:srgbClr val="7030A0"/>
                </a:solidFill>
              </a:rPr>
              <a:t>Eating</a:t>
            </a:r>
            <a:r>
              <a:rPr lang="it-IT" sz="1200" b="1" i="1" dirty="0">
                <a:solidFill>
                  <a:srgbClr val="7030A0"/>
                </a:solidFill>
              </a:rPr>
              <a:t> </a:t>
            </a:r>
            <a:r>
              <a:rPr lang="it-IT" sz="1200" b="1" i="1" dirty="0" err="1">
                <a:solidFill>
                  <a:srgbClr val="7030A0"/>
                </a:solidFill>
              </a:rPr>
              <a:t>Behavior</a:t>
            </a:r>
            <a:r>
              <a:rPr lang="it-IT" sz="1200" b="1" i="1" dirty="0">
                <a:solidFill>
                  <a:srgbClr val="7030A0"/>
                </a:solidFill>
              </a:rPr>
              <a:t> </a:t>
            </a:r>
            <a:r>
              <a:rPr lang="it-IT" sz="1200" b="1" i="1" dirty="0" err="1">
                <a:solidFill>
                  <a:srgbClr val="7030A0"/>
                </a:solidFill>
              </a:rPr>
              <a:t>as</a:t>
            </a:r>
            <a:r>
              <a:rPr lang="it-IT" sz="1200" b="1" i="1" dirty="0">
                <a:solidFill>
                  <a:srgbClr val="7030A0"/>
                </a:solidFill>
              </a:rPr>
              <a:t> a </a:t>
            </a:r>
            <a:r>
              <a:rPr lang="it-IT" sz="1200" b="1" i="1" dirty="0" err="1">
                <a:solidFill>
                  <a:srgbClr val="7030A0"/>
                </a:solidFill>
              </a:rPr>
              <a:t>Prognostic</a:t>
            </a:r>
            <a:r>
              <a:rPr lang="it-IT" sz="1200" b="1" i="1" dirty="0">
                <a:solidFill>
                  <a:srgbClr val="7030A0"/>
                </a:solidFill>
              </a:rPr>
              <a:t> </a:t>
            </a:r>
            <a:r>
              <a:rPr lang="it-IT" sz="1200" b="1" i="1" dirty="0" err="1">
                <a:solidFill>
                  <a:srgbClr val="7030A0"/>
                </a:solidFill>
              </a:rPr>
              <a:t>Factor</a:t>
            </a:r>
            <a:r>
              <a:rPr lang="it-IT" sz="1200" b="1" i="1" dirty="0">
                <a:solidFill>
                  <a:srgbClr val="7030A0"/>
                </a:solidFill>
              </a:rPr>
              <a:t> for </a:t>
            </a:r>
            <a:r>
              <a:rPr lang="it-IT" sz="1200" b="1" i="1" dirty="0" err="1">
                <a:solidFill>
                  <a:srgbClr val="7030A0"/>
                </a:solidFill>
              </a:rPr>
              <a:t>Weight</a:t>
            </a:r>
            <a:r>
              <a:rPr lang="it-IT" sz="1200" b="1" i="1" dirty="0">
                <a:solidFill>
                  <a:srgbClr val="7030A0"/>
                </a:solidFill>
              </a:rPr>
              <a:t> </a:t>
            </a:r>
            <a:r>
              <a:rPr lang="it-IT" sz="1200" b="1" i="1" dirty="0" err="1">
                <a:solidFill>
                  <a:srgbClr val="7030A0"/>
                </a:solidFill>
              </a:rPr>
              <a:t>Loss</a:t>
            </a:r>
            <a:r>
              <a:rPr lang="it-IT" sz="1200" b="1" i="1" dirty="0">
                <a:solidFill>
                  <a:srgbClr val="7030A0"/>
                </a:solidFill>
              </a:rPr>
              <a:t> </a:t>
            </a:r>
            <a:r>
              <a:rPr lang="it-IT" sz="1200" b="1" i="1" dirty="0" err="1">
                <a:solidFill>
                  <a:srgbClr val="7030A0"/>
                </a:solidFill>
              </a:rPr>
              <a:t>after</a:t>
            </a:r>
            <a:r>
              <a:rPr lang="it-IT" sz="1200" b="1" i="1" dirty="0">
                <a:solidFill>
                  <a:srgbClr val="7030A0"/>
                </a:solidFill>
              </a:rPr>
              <a:t> </a:t>
            </a:r>
            <a:r>
              <a:rPr lang="it-IT" sz="1200" b="1" i="1" dirty="0" err="1">
                <a:solidFill>
                  <a:srgbClr val="7030A0"/>
                </a:solidFill>
              </a:rPr>
              <a:t>Gastric</a:t>
            </a:r>
            <a:r>
              <a:rPr lang="it-IT" sz="1200" b="1" i="1" dirty="0">
                <a:solidFill>
                  <a:srgbClr val="7030A0"/>
                </a:solidFill>
              </a:rPr>
              <a:t> Bypass.</a:t>
            </a:r>
            <a:r>
              <a:rPr lang="it-IT" sz="1200" dirty="0"/>
              <a:t> </a:t>
            </a:r>
            <a:r>
              <a:rPr lang="it-IT" sz="1200" b="1" dirty="0" err="1"/>
              <a:t>Obesity</a:t>
            </a:r>
            <a:r>
              <a:rPr lang="it-IT" sz="1200" b="1" dirty="0"/>
              <a:t> </a:t>
            </a:r>
            <a:r>
              <a:rPr lang="it-IT" sz="1200" b="1" dirty="0" err="1"/>
              <a:t>Surg</a:t>
            </a:r>
            <a:r>
              <a:rPr lang="it-IT" sz="1200" b="1" dirty="0"/>
              <a:t> 2007</a:t>
            </a:r>
          </a:p>
          <a:p>
            <a:r>
              <a:rPr lang="it-IT" dirty="0"/>
              <a:t>La presenza di comportamenti alimentari compulsivi di </a:t>
            </a:r>
            <a:r>
              <a:rPr lang="it-IT" dirty="0" err="1"/>
              <a:t>binge</a:t>
            </a:r>
            <a:r>
              <a:rPr lang="it-IT" dirty="0"/>
              <a:t>, grazing o </a:t>
            </a:r>
            <a:r>
              <a:rPr lang="it-IT" dirty="0" err="1"/>
              <a:t>nibbling</a:t>
            </a:r>
            <a:endParaRPr lang="it-IT" dirty="0"/>
          </a:p>
          <a:p>
            <a:pPr marL="0" indent="0">
              <a:buNone/>
            </a:pPr>
            <a:r>
              <a:rPr lang="it-IT" sz="1400" dirty="0"/>
              <a:t>	</a:t>
            </a:r>
            <a:r>
              <a:rPr lang="it-IT" sz="1200" b="1" i="1" dirty="0">
                <a:solidFill>
                  <a:srgbClr val="7030A0"/>
                </a:solidFill>
              </a:rPr>
              <a:t>Post-operative </a:t>
            </a:r>
            <a:r>
              <a:rPr lang="it-IT" sz="1200" b="1" i="1" dirty="0" err="1">
                <a:solidFill>
                  <a:srgbClr val="7030A0"/>
                </a:solidFill>
              </a:rPr>
              <a:t>Psychosocial</a:t>
            </a:r>
            <a:r>
              <a:rPr lang="it-IT" sz="1200" b="1" i="1" dirty="0">
                <a:solidFill>
                  <a:srgbClr val="7030A0"/>
                </a:solidFill>
              </a:rPr>
              <a:t> </a:t>
            </a:r>
            <a:r>
              <a:rPr lang="it-IT" sz="1200" b="1" i="1" dirty="0" err="1">
                <a:solidFill>
                  <a:srgbClr val="7030A0"/>
                </a:solidFill>
              </a:rPr>
              <a:t>Predictors</a:t>
            </a:r>
            <a:r>
              <a:rPr lang="it-IT" sz="1200" b="1" i="1" dirty="0">
                <a:solidFill>
                  <a:srgbClr val="7030A0"/>
                </a:solidFill>
              </a:rPr>
              <a:t> of </a:t>
            </a:r>
            <a:r>
              <a:rPr lang="it-IT" sz="1200" b="1" i="1" dirty="0" err="1">
                <a:solidFill>
                  <a:srgbClr val="7030A0"/>
                </a:solidFill>
              </a:rPr>
              <a:t>Outcome</a:t>
            </a:r>
            <a:r>
              <a:rPr lang="it-IT" sz="1200" b="1" i="1" dirty="0">
                <a:solidFill>
                  <a:srgbClr val="7030A0"/>
                </a:solidFill>
              </a:rPr>
              <a:t> in </a:t>
            </a:r>
            <a:r>
              <a:rPr lang="it-IT" sz="1200" b="1" i="1" dirty="0" err="1">
                <a:solidFill>
                  <a:srgbClr val="7030A0"/>
                </a:solidFill>
              </a:rPr>
              <a:t>Bariatric</a:t>
            </a:r>
            <a:r>
              <a:rPr lang="it-IT" sz="1200" b="1" i="1" dirty="0">
                <a:solidFill>
                  <a:srgbClr val="7030A0"/>
                </a:solidFill>
              </a:rPr>
              <a:t> </a:t>
            </a:r>
            <a:r>
              <a:rPr lang="it-IT" sz="1200" b="1" i="1" dirty="0" err="1">
                <a:solidFill>
                  <a:srgbClr val="7030A0"/>
                </a:solidFill>
              </a:rPr>
              <a:t>Sur</a:t>
            </a:r>
            <a:r>
              <a:rPr lang="it-IT" sz="1200" b="1" dirty="0" err="1"/>
              <a:t>gery</a:t>
            </a:r>
            <a:r>
              <a:rPr lang="it-IT" sz="1200" b="1" dirty="0"/>
              <a:t>.</a:t>
            </a:r>
            <a:r>
              <a:rPr lang="it-IT" sz="1200" dirty="0"/>
              <a:t> </a:t>
            </a:r>
            <a:r>
              <a:rPr lang="it-IT" sz="1200" b="1" dirty="0" err="1"/>
              <a:t>Obesity</a:t>
            </a:r>
            <a:r>
              <a:rPr lang="it-IT" sz="1200" b="1" dirty="0"/>
              <a:t> </a:t>
            </a:r>
            <a:r>
              <a:rPr lang="it-IT" sz="1200" b="1" dirty="0" err="1"/>
              <a:t>Surg</a:t>
            </a:r>
            <a:r>
              <a:rPr lang="it-IT" sz="1200" b="1" dirty="0"/>
              <a:t> 2015</a:t>
            </a:r>
          </a:p>
          <a:p>
            <a:r>
              <a:rPr lang="it-IT" dirty="0"/>
              <a:t>Riacutizzazione di ansia e de pressione</a:t>
            </a:r>
          </a:p>
          <a:p>
            <a:pPr marL="0" indent="0">
              <a:buNone/>
            </a:pPr>
            <a:r>
              <a:rPr lang="it-IT" sz="1200" dirty="0"/>
              <a:t>	</a:t>
            </a:r>
            <a:r>
              <a:rPr lang="it-IT" sz="1200" b="1" i="1" dirty="0" err="1">
                <a:solidFill>
                  <a:srgbClr val="7030A0"/>
                </a:solidFill>
              </a:rPr>
              <a:t>Anxiety</a:t>
            </a:r>
            <a:r>
              <a:rPr lang="it-IT" sz="1200" b="1" i="1" dirty="0">
                <a:solidFill>
                  <a:srgbClr val="7030A0"/>
                </a:solidFill>
              </a:rPr>
              <a:t> and </a:t>
            </a:r>
            <a:r>
              <a:rPr lang="it-IT" sz="1200" b="1" i="1" dirty="0" err="1">
                <a:solidFill>
                  <a:srgbClr val="7030A0"/>
                </a:solidFill>
              </a:rPr>
              <a:t>depression</a:t>
            </a:r>
            <a:r>
              <a:rPr lang="it-IT" sz="1200" b="1" i="1" dirty="0">
                <a:solidFill>
                  <a:srgbClr val="7030A0"/>
                </a:solidFill>
              </a:rPr>
              <a:t> in </a:t>
            </a:r>
            <a:r>
              <a:rPr lang="it-IT" sz="1200" b="1" i="1" dirty="0" err="1">
                <a:solidFill>
                  <a:srgbClr val="7030A0"/>
                </a:solidFill>
              </a:rPr>
              <a:t>bariatric</a:t>
            </a:r>
            <a:r>
              <a:rPr lang="it-IT" sz="1200" b="1" i="1" dirty="0">
                <a:solidFill>
                  <a:srgbClr val="7030A0"/>
                </a:solidFill>
              </a:rPr>
              <a:t> </a:t>
            </a:r>
            <a:r>
              <a:rPr lang="it-IT" sz="1200" b="1" i="1" dirty="0" err="1">
                <a:solidFill>
                  <a:srgbClr val="7030A0"/>
                </a:solidFill>
              </a:rPr>
              <a:t>surgery</a:t>
            </a:r>
            <a:r>
              <a:rPr lang="it-IT" sz="1200" b="1" i="1" dirty="0">
                <a:solidFill>
                  <a:srgbClr val="7030A0"/>
                </a:solidFill>
              </a:rPr>
              <a:t> </a:t>
            </a:r>
            <a:r>
              <a:rPr lang="it-IT" sz="1200" b="1" i="1" dirty="0" err="1">
                <a:solidFill>
                  <a:srgbClr val="7030A0"/>
                </a:solidFill>
              </a:rPr>
              <a:t>patients</a:t>
            </a:r>
            <a:r>
              <a:rPr lang="it-IT" sz="1200" b="1" i="1" dirty="0">
                <a:solidFill>
                  <a:srgbClr val="7030A0"/>
                </a:solidFill>
              </a:rPr>
              <a:t>: a </a:t>
            </a:r>
            <a:r>
              <a:rPr lang="it-IT" sz="1200" b="1" i="1" dirty="0" err="1">
                <a:solidFill>
                  <a:srgbClr val="7030A0"/>
                </a:solidFill>
              </a:rPr>
              <a:t>prospective</a:t>
            </a:r>
            <a:r>
              <a:rPr lang="it-IT" sz="1200" b="1" i="1" dirty="0">
                <a:solidFill>
                  <a:srgbClr val="7030A0"/>
                </a:solidFill>
              </a:rPr>
              <a:t>, follow-up </a:t>
            </a:r>
            <a:r>
              <a:rPr lang="it-IT" sz="1200" b="1" i="1" dirty="0" err="1">
                <a:solidFill>
                  <a:srgbClr val="7030A0"/>
                </a:solidFill>
              </a:rPr>
              <a:t>study</a:t>
            </a:r>
            <a:r>
              <a:rPr lang="it-IT" sz="1200" b="1" i="1" dirty="0">
                <a:solidFill>
                  <a:srgbClr val="7030A0"/>
                </a:solidFill>
              </a:rPr>
              <a:t> </a:t>
            </a:r>
            <a:r>
              <a:rPr lang="it-IT" sz="1200" b="1" i="1" dirty="0" err="1">
                <a:solidFill>
                  <a:srgbClr val="7030A0"/>
                </a:solidFill>
              </a:rPr>
              <a:t>using</a:t>
            </a:r>
            <a:r>
              <a:rPr lang="it-IT" sz="1200" b="1" i="1" dirty="0">
                <a:solidFill>
                  <a:srgbClr val="7030A0"/>
                </a:solidFill>
              </a:rPr>
              <a:t> </a:t>
            </a:r>
            <a:r>
              <a:rPr lang="it-IT" sz="1200" b="1" i="1" dirty="0" err="1">
                <a:solidFill>
                  <a:srgbClr val="7030A0"/>
                </a:solidFill>
              </a:rPr>
              <a:t>structured</a:t>
            </a:r>
            <a:r>
              <a:rPr lang="it-IT" sz="1200" b="1" i="1" dirty="0">
                <a:solidFill>
                  <a:srgbClr val="7030A0"/>
                </a:solidFill>
              </a:rPr>
              <a:t> </a:t>
            </a:r>
            <a:r>
              <a:rPr lang="it-IT" sz="1200" b="1" i="1" dirty="0" err="1">
                <a:solidFill>
                  <a:srgbClr val="7030A0"/>
                </a:solidFill>
              </a:rPr>
              <a:t>clinical</a:t>
            </a:r>
            <a:r>
              <a:rPr lang="it-IT" sz="1200" b="1" i="1" dirty="0">
                <a:solidFill>
                  <a:srgbClr val="7030A0"/>
                </a:solidFill>
              </a:rPr>
              <a:t> </a:t>
            </a:r>
            <a:r>
              <a:rPr lang="it-IT" sz="1200" b="1" i="1" dirty="0" err="1">
                <a:solidFill>
                  <a:srgbClr val="7030A0"/>
                </a:solidFill>
              </a:rPr>
              <a:t>interviews</a:t>
            </a:r>
            <a:r>
              <a:rPr lang="it-IT" sz="1200" b="1" dirty="0"/>
              <a:t>.</a:t>
            </a:r>
            <a:r>
              <a:rPr lang="it-IT" sz="1200" dirty="0"/>
              <a:t> </a:t>
            </a:r>
            <a:r>
              <a:rPr lang="it-IT" sz="1200" b="1" dirty="0"/>
              <a:t>A </a:t>
            </a:r>
            <a:r>
              <a:rPr lang="it-IT" sz="1200" b="1" dirty="0" err="1"/>
              <a:t>effect</a:t>
            </a:r>
            <a:r>
              <a:rPr lang="it-IT" sz="1200" b="1" dirty="0"/>
              <a:t> </a:t>
            </a:r>
            <a:r>
              <a:rPr lang="it-IT" sz="1200" b="1" dirty="0" err="1"/>
              <a:t>Disord</a:t>
            </a:r>
            <a:r>
              <a:rPr lang="it-IT" sz="1200" b="1" dirty="0"/>
              <a:t> 2011</a:t>
            </a:r>
          </a:p>
          <a:p>
            <a:r>
              <a:rPr lang="it-IT" dirty="0"/>
              <a:t>L’insoddisfazione dell’immagine corporea</a:t>
            </a:r>
          </a:p>
          <a:p>
            <a:pPr marL="0" indent="0">
              <a:buNone/>
            </a:pPr>
            <a:r>
              <a:rPr lang="it-IT" sz="1200" dirty="0"/>
              <a:t>	</a:t>
            </a:r>
            <a:r>
              <a:rPr lang="it-IT" sz="1200" b="1" i="1" dirty="0" err="1">
                <a:solidFill>
                  <a:srgbClr val="7030A0"/>
                </a:solidFill>
              </a:rPr>
              <a:t>relationship</a:t>
            </a:r>
            <a:r>
              <a:rPr lang="it-IT" sz="1200" b="1" i="1" dirty="0">
                <a:solidFill>
                  <a:srgbClr val="7030A0"/>
                </a:solidFill>
              </a:rPr>
              <a:t> </a:t>
            </a:r>
            <a:r>
              <a:rPr lang="it-IT" sz="1200" b="1" i="1" dirty="0" err="1">
                <a:solidFill>
                  <a:srgbClr val="7030A0"/>
                </a:solidFill>
              </a:rPr>
              <a:t>between</a:t>
            </a:r>
            <a:r>
              <a:rPr lang="it-IT" sz="1200" b="1" i="1" dirty="0">
                <a:solidFill>
                  <a:srgbClr val="7030A0"/>
                </a:solidFill>
              </a:rPr>
              <a:t> </a:t>
            </a:r>
            <a:r>
              <a:rPr lang="it-IT" sz="1200" b="1" i="1" dirty="0" err="1">
                <a:solidFill>
                  <a:srgbClr val="7030A0"/>
                </a:solidFill>
              </a:rPr>
              <a:t>emotional</a:t>
            </a:r>
            <a:r>
              <a:rPr lang="it-IT" sz="1200" b="1" i="1" dirty="0">
                <a:solidFill>
                  <a:srgbClr val="7030A0"/>
                </a:solidFill>
              </a:rPr>
              <a:t> </a:t>
            </a:r>
            <a:r>
              <a:rPr lang="it-IT" sz="1200" b="1" i="1" dirty="0" err="1">
                <a:solidFill>
                  <a:srgbClr val="7030A0"/>
                </a:solidFill>
              </a:rPr>
              <a:t>regulation</a:t>
            </a:r>
            <a:r>
              <a:rPr lang="it-IT" sz="1200" b="1" i="1" dirty="0">
                <a:solidFill>
                  <a:srgbClr val="7030A0"/>
                </a:solidFill>
              </a:rPr>
              <a:t> and </a:t>
            </a:r>
            <a:r>
              <a:rPr lang="it-IT" sz="1200" b="1" i="1" dirty="0" err="1">
                <a:solidFill>
                  <a:srgbClr val="7030A0"/>
                </a:solidFill>
              </a:rPr>
              <a:t>eating</a:t>
            </a:r>
            <a:r>
              <a:rPr lang="it-IT" sz="1200" b="1" i="1" dirty="0">
                <a:solidFill>
                  <a:srgbClr val="7030A0"/>
                </a:solidFill>
              </a:rPr>
              <a:t> </a:t>
            </a:r>
            <a:r>
              <a:rPr lang="it-IT" sz="1200" b="1" i="1" dirty="0" err="1">
                <a:solidFill>
                  <a:srgbClr val="7030A0"/>
                </a:solidFill>
              </a:rPr>
              <a:t>behaviour</a:t>
            </a:r>
            <a:r>
              <a:rPr lang="it-IT" sz="1200" b="1" i="1" dirty="0">
                <a:solidFill>
                  <a:srgbClr val="7030A0"/>
                </a:solidFill>
              </a:rPr>
              <a:t>: a </a:t>
            </a:r>
            <a:r>
              <a:rPr lang="it-IT" sz="1200" b="1" i="1" dirty="0" err="1">
                <a:solidFill>
                  <a:srgbClr val="7030A0"/>
                </a:solidFill>
              </a:rPr>
              <a:t>multidimensional</a:t>
            </a:r>
            <a:r>
              <a:rPr lang="it-IT" sz="1200" b="1" i="1" dirty="0">
                <a:solidFill>
                  <a:srgbClr val="7030A0"/>
                </a:solidFill>
              </a:rPr>
              <a:t> </a:t>
            </a:r>
            <a:r>
              <a:rPr lang="it-IT" sz="1200" b="1" i="1" dirty="0" err="1">
                <a:solidFill>
                  <a:srgbClr val="7030A0"/>
                </a:solidFill>
              </a:rPr>
              <a:t>analysis</a:t>
            </a:r>
            <a:r>
              <a:rPr lang="it-IT" sz="1200" b="1" i="1" dirty="0">
                <a:solidFill>
                  <a:srgbClr val="7030A0"/>
                </a:solidFill>
              </a:rPr>
              <a:t> of </a:t>
            </a:r>
            <a:r>
              <a:rPr lang="it-IT" sz="1200" b="1" i="1" dirty="0" err="1">
                <a:solidFill>
                  <a:srgbClr val="7030A0"/>
                </a:solidFill>
              </a:rPr>
              <a:t>obesity</a:t>
            </a:r>
            <a:r>
              <a:rPr lang="it-IT" sz="1200" b="1" i="1" dirty="0">
                <a:solidFill>
                  <a:srgbClr val="7030A0"/>
                </a:solidFill>
              </a:rPr>
              <a:t> </a:t>
            </a:r>
            <a:r>
              <a:rPr lang="it-IT" sz="1200" b="1" i="1" dirty="0" err="1">
                <a:solidFill>
                  <a:srgbClr val="7030A0"/>
                </a:solidFill>
              </a:rPr>
              <a:t>psychopathology</a:t>
            </a:r>
            <a:r>
              <a:rPr lang="it-IT" sz="1200" b="1" i="1" dirty="0">
                <a:solidFill>
                  <a:srgbClr val="7030A0"/>
                </a:solidFill>
              </a:rPr>
              <a:t>. </a:t>
            </a:r>
            <a:r>
              <a:rPr lang="it-IT" sz="1200" b="1" dirty="0" err="1"/>
              <a:t>Eat</a:t>
            </a:r>
            <a:r>
              <a:rPr lang="it-IT" sz="1200" b="1" dirty="0"/>
              <a:t> </a:t>
            </a:r>
            <a:r>
              <a:rPr lang="it-IT" sz="1200" b="1" dirty="0" err="1"/>
              <a:t>Weight</a:t>
            </a:r>
            <a:r>
              <a:rPr lang="it-IT" sz="1200" b="1" dirty="0"/>
              <a:t> </a:t>
            </a:r>
            <a:r>
              <a:rPr lang="it-IT" sz="1200" b="1" dirty="0" err="1"/>
              <a:t>Disord</a:t>
            </a:r>
            <a:r>
              <a:rPr lang="it-IT" sz="1200" b="1" dirty="0"/>
              <a:t>. 2017</a:t>
            </a:r>
          </a:p>
          <a:p>
            <a:r>
              <a:rPr lang="it-IT" dirty="0"/>
              <a:t>Abuso di alcool e di sostanze</a:t>
            </a:r>
          </a:p>
          <a:p>
            <a:endParaRPr lang="it-IT" dirty="0"/>
          </a:p>
          <a:p>
            <a:pPr marL="0" indent="0">
              <a:buNone/>
            </a:pPr>
            <a:endParaRPr lang="it-IT" sz="1400" b="1" dirty="0"/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5846E64E-5F3D-1443-9B87-03798188091A}"/>
              </a:ext>
            </a:extLst>
          </p:cNvPr>
          <p:cNvSpPr txBox="1">
            <a:spLocks/>
          </p:cNvSpPr>
          <p:nvPr/>
        </p:nvSpPr>
        <p:spPr>
          <a:xfrm>
            <a:off x="3597035" y="642102"/>
            <a:ext cx="4997928" cy="544244"/>
          </a:xfrm>
          <a:prstGeom prst="rect">
            <a:avLst/>
          </a:prstGeom>
          <a:solidFill>
            <a:srgbClr val="FF0000">
              <a:alpha val="62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dirty="0"/>
              <a:t>Correlazione con WR e IWL</a:t>
            </a:r>
          </a:p>
        </p:txBody>
      </p:sp>
    </p:spTree>
    <p:extLst>
      <p:ext uri="{BB962C8B-B14F-4D97-AF65-F5344CB8AC3E}">
        <p14:creationId xmlns:p14="http://schemas.microsoft.com/office/powerpoint/2010/main" val="3616767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4E79F6D1-E69F-204B-819E-533383B8530D}"/>
              </a:ext>
            </a:extLst>
          </p:cNvPr>
          <p:cNvSpPr/>
          <p:nvPr/>
        </p:nvSpPr>
        <p:spPr>
          <a:xfrm>
            <a:off x="1563651" y="1487082"/>
            <a:ext cx="95905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Follow-up</a:t>
            </a:r>
            <a:r>
              <a:rPr lang="it-IT" sz="20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rispettato inclusa l'educazione sui requisiti dietetici</a:t>
            </a:r>
          </a:p>
          <a:p>
            <a:r>
              <a:rPr lang="it-IT" sz="20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=</a:t>
            </a:r>
          </a:p>
          <a:p>
            <a:r>
              <a:rPr lang="it-IT" sz="20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risultati migliori e migliorati (BMI inferiore di circa il 10%) rispetto a coloro che non hanno partecipato a nessuno dei programmi di follow-up</a:t>
            </a:r>
            <a:endParaRPr lang="it-IT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object 2">
            <a:extLst>
              <a:ext uri="{FF2B5EF4-FFF2-40B4-BE49-F238E27FC236}">
                <a16:creationId xmlns:a16="http://schemas.microsoft.com/office/drawing/2014/main" id="{4195F113-F000-E04F-B9F2-243132B9DF0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9656" y="3696239"/>
            <a:ext cx="4729067" cy="1767755"/>
          </a:xfrm>
          <a:prstGeom prst="rect">
            <a:avLst/>
          </a:prstGeom>
        </p:spPr>
      </p:pic>
      <p:pic>
        <p:nvPicPr>
          <p:cNvPr id="9" name="object 3">
            <a:extLst>
              <a:ext uri="{FF2B5EF4-FFF2-40B4-BE49-F238E27FC236}">
                <a16:creationId xmlns:a16="http://schemas.microsoft.com/office/drawing/2014/main" id="{DA3B5A94-48B0-4E49-9017-81698275D75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13983" y="4272635"/>
            <a:ext cx="2209593" cy="614962"/>
          </a:xfrm>
          <a:prstGeom prst="rect">
            <a:avLst/>
          </a:prstGeom>
        </p:spPr>
      </p:pic>
      <p:pic>
        <p:nvPicPr>
          <p:cNvPr id="10" name="object 4">
            <a:extLst>
              <a:ext uri="{FF2B5EF4-FFF2-40B4-BE49-F238E27FC236}">
                <a16:creationId xmlns:a16="http://schemas.microsoft.com/office/drawing/2014/main" id="{9B2877C9-0BAD-C649-8468-4F05EAF8FA0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28320" y="5773315"/>
            <a:ext cx="2206566" cy="36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799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D50565-BCE1-BD4B-B95D-5A891E8C6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4827149" cy="786077"/>
          </a:xfrm>
        </p:spPr>
        <p:txBody>
          <a:bodyPr/>
          <a:lstStyle/>
          <a:p>
            <a:r>
              <a:rPr lang="it-IT" dirty="0"/>
              <a:t>Esercizio fisico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2A10935-30A4-DE4A-A191-C0547053A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9384" y="310297"/>
            <a:ext cx="5774441" cy="2887221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E5536D35-D036-F943-B1C0-5E4A7D72F3CD}"/>
              </a:ext>
            </a:extLst>
          </p:cNvPr>
          <p:cNvSpPr/>
          <p:nvPr/>
        </p:nvSpPr>
        <p:spPr>
          <a:xfrm>
            <a:off x="178797" y="1650534"/>
            <a:ext cx="55621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 err="1">
                <a:solidFill>
                  <a:srgbClr val="212121"/>
                </a:solidFill>
                <a:latin typeface="system-ui"/>
              </a:rPr>
              <a:t>Egberts</a:t>
            </a:r>
            <a:r>
              <a:rPr lang="it-IT" sz="1200" dirty="0">
                <a:solidFill>
                  <a:srgbClr val="212121"/>
                </a:solidFill>
                <a:latin typeface="system-ui"/>
              </a:rPr>
              <a:t> K, </a:t>
            </a:r>
            <a:r>
              <a:rPr lang="it-IT" sz="1200" dirty="0" err="1">
                <a:solidFill>
                  <a:srgbClr val="212121"/>
                </a:solidFill>
                <a:latin typeface="system-ui"/>
              </a:rPr>
              <a:t>Brown</a:t>
            </a:r>
            <a:r>
              <a:rPr lang="it-IT" sz="1200" dirty="0">
                <a:solidFill>
                  <a:srgbClr val="212121"/>
                </a:solidFill>
                <a:latin typeface="system-ui"/>
              </a:rPr>
              <a:t> WA, </a:t>
            </a:r>
            <a:r>
              <a:rPr lang="it-IT" sz="1200" dirty="0" err="1">
                <a:solidFill>
                  <a:srgbClr val="212121"/>
                </a:solidFill>
                <a:latin typeface="system-ui"/>
              </a:rPr>
              <a:t>Brennan</a:t>
            </a:r>
            <a:r>
              <a:rPr lang="it-IT" sz="1200" dirty="0">
                <a:solidFill>
                  <a:srgbClr val="212121"/>
                </a:solidFill>
                <a:latin typeface="system-ui"/>
              </a:rPr>
              <a:t> L, </a:t>
            </a:r>
            <a:r>
              <a:rPr lang="it-IT" sz="1200" dirty="0" err="1">
                <a:solidFill>
                  <a:srgbClr val="212121"/>
                </a:solidFill>
                <a:latin typeface="system-ui"/>
              </a:rPr>
              <a:t>O'Brien</a:t>
            </a:r>
            <a:r>
              <a:rPr lang="it-IT" sz="1200" dirty="0">
                <a:solidFill>
                  <a:srgbClr val="212121"/>
                </a:solidFill>
                <a:latin typeface="system-ui"/>
              </a:rPr>
              <a:t> PE. </a:t>
            </a:r>
            <a:r>
              <a:rPr lang="it-IT" sz="1200" b="1" dirty="0" err="1">
                <a:solidFill>
                  <a:srgbClr val="7030A0"/>
                </a:solidFill>
                <a:latin typeface="system-ui"/>
              </a:rPr>
              <a:t>Does</a:t>
            </a:r>
            <a:r>
              <a:rPr lang="it-IT" sz="1200" b="1" dirty="0">
                <a:solidFill>
                  <a:srgbClr val="7030A0"/>
                </a:solidFill>
                <a:latin typeface="system-ui"/>
              </a:rPr>
              <a:t> </a:t>
            </a:r>
            <a:r>
              <a:rPr lang="it-IT" sz="1200" b="1" dirty="0" err="1">
                <a:solidFill>
                  <a:srgbClr val="7030A0"/>
                </a:solidFill>
                <a:latin typeface="system-ui"/>
              </a:rPr>
              <a:t>exercise</a:t>
            </a:r>
            <a:r>
              <a:rPr lang="it-IT" sz="1200" b="1" dirty="0">
                <a:solidFill>
                  <a:srgbClr val="7030A0"/>
                </a:solidFill>
                <a:latin typeface="system-ui"/>
              </a:rPr>
              <a:t> </a:t>
            </a:r>
            <a:r>
              <a:rPr lang="it-IT" sz="1200" b="1" dirty="0" err="1">
                <a:solidFill>
                  <a:srgbClr val="7030A0"/>
                </a:solidFill>
                <a:latin typeface="system-ui"/>
              </a:rPr>
              <a:t>improve</a:t>
            </a:r>
            <a:r>
              <a:rPr lang="it-IT" sz="1200" b="1" dirty="0">
                <a:solidFill>
                  <a:srgbClr val="7030A0"/>
                </a:solidFill>
                <a:latin typeface="system-ui"/>
              </a:rPr>
              <a:t> </a:t>
            </a:r>
            <a:r>
              <a:rPr lang="it-IT" sz="1200" b="1" dirty="0" err="1">
                <a:solidFill>
                  <a:srgbClr val="7030A0"/>
                </a:solidFill>
                <a:latin typeface="system-ui"/>
              </a:rPr>
              <a:t>weight</a:t>
            </a:r>
            <a:r>
              <a:rPr lang="it-IT" sz="1200" b="1" dirty="0">
                <a:solidFill>
                  <a:srgbClr val="7030A0"/>
                </a:solidFill>
                <a:latin typeface="system-ui"/>
              </a:rPr>
              <a:t> </a:t>
            </a:r>
            <a:r>
              <a:rPr lang="it-IT" sz="1200" b="1" dirty="0" err="1">
                <a:solidFill>
                  <a:srgbClr val="7030A0"/>
                </a:solidFill>
                <a:latin typeface="system-ui"/>
              </a:rPr>
              <a:t>loss</a:t>
            </a:r>
            <a:r>
              <a:rPr lang="it-IT" sz="1200" b="1" dirty="0">
                <a:solidFill>
                  <a:srgbClr val="7030A0"/>
                </a:solidFill>
                <a:latin typeface="system-ui"/>
              </a:rPr>
              <a:t> </a:t>
            </a:r>
            <a:r>
              <a:rPr lang="it-IT" sz="1200" b="1" dirty="0" err="1">
                <a:solidFill>
                  <a:srgbClr val="7030A0"/>
                </a:solidFill>
                <a:latin typeface="system-ui"/>
              </a:rPr>
              <a:t>after</a:t>
            </a:r>
            <a:r>
              <a:rPr lang="it-IT" sz="1200" b="1" dirty="0">
                <a:solidFill>
                  <a:srgbClr val="7030A0"/>
                </a:solidFill>
                <a:latin typeface="system-ui"/>
              </a:rPr>
              <a:t> </a:t>
            </a:r>
            <a:r>
              <a:rPr lang="it-IT" sz="1200" b="1" dirty="0" err="1">
                <a:solidFill>
                  <a:srgbClr val="7030A0"/>
                </a:solidFill>
                <a:latin typeface="system-ui"/>
              </a:rPr>
              <a:t>bariatric</a:t>
            </a:r>
            <a:r>
              <a:rPr lang="it-IT" sz="1200" b="1" dirty="0">
                <a:solidFill>
                  <a:srgbClr val="7030A0"/>
                </a:solidFill>
                <a:latin typeface="system-ui"/>
              </a:rPr>
              <a:t> </a:t>
            </a:r>
            <a:r>
              <a:rPr lang="it-IT" sz="1200" b="1" dirty="0" err="1">
                <a:solidFill>
                  <a:srgbClr val="7030A0"/>
                </a:solidFill>
                <a:latin typeface="system-ui"/>
              </a:rPr>
              <a:t>surgery</a:t>
            </a:r>
            <a:r>
              <a:rPr lang="it-IT" sz="1200" b="1" dirty="0">
                <a:solidFill>
                  <a:srgbClr val="7030A0"/>
                </a:solidFill>
                <a:latin typeface="system-ui"/>
              </a:rPr>
              <a:t>? A </a:t>
            </a:r>
            <a:r>
              <a:rPr lang="it-IT" sz="1200" b="1" dirty="0" err="1">
                <a:solidFill>
                  <a:srgbClr val="7030A0"/>
                </a:solidFill>
                <a:latin typeface="system-ui"/>
              </a:rPr>
              <a:t>systematic</a:t>
            </a:r>
            <a:r>
              <a:rPr lang="it-IT" sz="1200" b="1" dirty="0">
                <a:solidFill>
                  <a:srgbClr val="7030A0"/>
                </a:solidFill>
                <a:latin typeface="system-ui"/>
              </a:rPr>
              <a:t> </a:t>
            </a:r>
            <a:r>
              <a:rPr lang="it-IT" sz="1200" b="1" dirty="0" err="1">
                <a:solidFill>
                  <a:srgbClr val="7030A0"/>
                </a:solidFill>
                <a:latin typeface="system-ui"/>
              </a:rPr>
              <a:t>review</a:t>
            </a:r>
            <a:r>
              <a:rPr lang="it-IT" sz="1200" dirty="0">
                <a:solidFill>
                  <a:srgbClr val="212121"/>
                </a:solidFill>
                <a:latin typeface="system-ui"/>
              </a:rPr>
              <a:t>. </a:t>
            </a:r>
            <a:r>
              <a:rPr lang="it-IT" sz="1200" b="1" dirty="0" err="1">
                <a:solidFill>
                  <a:srgbClr val="212121"/>
                </a:solidFill>
                <a:latin typeface="system-ui"/>
              </a:rPr>
              <a:t>Obes</a:t>
            </a:r>
            <a:r>
              <a:rPr lang="it-IT" sz="1200" b="1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it-IT" sz="1200" b="1" dirty="0" err="1">
                <a:solidFill>
                  <a:srgbClr val="212121"/>
                </a:solidFill>
                <a:latin typeface="system-ui"/>
              </a:rPr>
              <a:t>Surg</a:t>
            </a:r>
            <a:r>
              <a:rPr lang="it-IT" sz="1200" b="1" dirty="0">
                <a:solidFill>
                  <a:srgbClr val="212121"/>
                </a:solidFill>
                <a:latin typeface="system-ui"/>
              </a:rPr>
              <a:t>. 2012</a:t>
            </a:r>
            <a:endParaRPr lang="it-IT" sz="1200" b="1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84E3DB5E-396E-0245-A051-C44D849D3967}"/>
              </a:ext>
            </a:extLst>
          </p:cNvPr>
          <p:cNvSpPr/>
          <p:nvPr/>
        </p:nvSpPr>
        <p:spPr>
          <a:xfrm>
            <a:off x="178797" y="6040400"/>
            <a:ext cx="59329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 err="1">
                <a:solidFill>
                  <a:srgbClr val="212121"/>
                </a:solidFill>
                <a:latin typeface="system-ui"/>
              </a:rPr>
              <a:t>Niezgoda</a:t>
            </a:r>
            <a:r>
              <a:rPr lang="it-IT" sz="12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it-IT" sz="1200" dirty="0" err="1">
                <a:solidFill>
                  <a:srgbClr val="212121"/>
                </a:solidFill>
                <a:latin typeface="system-ui"/>
              </a:rPr>
              <a:t>N</a:t>
            </a:r>
            <a:r>
              <a:rPr lang="it-IT" sz="1200" dirty="0">
                <a:solidFill>
                  <a:srgbClr val="212121"/>
                </a:solidFill>
                <a:latin typeface="system-ui"/>
              </a:rPr>
              <a:t>, </a:t>
            </a:r>
            <a:r>
              <a:rPr lang="it-IT" sz="1200" dirty="0" err="1">
                <a:solidFill>
                  <a:srgbClr val="212121"/>
                </a:solidFill>
                <a:latin typeface="system-ui"/>
              </a:rPr>
              <a:t>Chomiuk</a:t>
            </a:r>
            <a:r>
              <a:rPr lang="it-IT" sz="1200" dirty="0">
                <a:solidFill>
                  <a:srgbClr val="212121"/>
                </a:solidFill>
                <a:latin typeface="system-ui"/>
              </a:rPr>
              <a:t> T, </a:t>
            </a:r>
            <a:r>
              <a:rPr lang="it-IT" sz="1200" dirty="0" err="1">
                <a:solidFill>
                  <a:srgbClr val="212121"/>
                </a:solidFill>
                <a:latin typeface="system-ui"/>
              </a:rPr>
              <a:t>Mamcarz</a:t>
            </a:r>
            <a:r>
              <a:rPr lang="it-IT" sz="1200" dirty="0">
                <a:solidFill>
                  <a:srgbClr val="212121"/>
                </a:solidFill>
                <a:latin typeface="system-ui"/>
              </a:rPr>
              <a:t> A, </a:t>
            </a:r>
            <a:r>
              <a:rPr lang="it-IT" sz="1200" dirty="0" err="1">
                <a:solidFill>
                  <a:srgbClr val="212121"/>
                </a:solidFill>
                <a:latin typeface="system-ui"/>
              </a:rPr>
              <a:t>Śliż</a:t>
            </a:r>
            <a:r>
              <a:rPr lang="it-IT" sz="1200" dirty="0">
                <a:solidFill>
                  <a:srgbClr val="212121"/>
                </a:solidFill>
                <a:latin typeface="system-ui"/>
              </a:rPr>
              <a:t> D. </a:t>
            </a:r>
            <a:r>
              <a:rPr lang="it-IT" sz="1200" b="1" dirty="0" err="1">
                <a:solidFill>
                  <a:srgbClr val="7030A0"/>
                </a:solidFill>
                <a:latin typeface="system-ui"/>
              </a:rPr>
              <a:t>Physical</a:t>
            </a:r>
            <a:r>
              <a:rPr lang="it-IT" sz="1200" b="1" dirty="0">
                <a:solidFill>
                  <a:srgbClr val="7030A0"/>
                </a:solidFill>
                <a:latin typeface="system-ui"/>
              </a:rPr>
              <a:t> Activity </a:t>
            </a:r>
            <a:r>
              <a:rPr lang="it-IT" sz="1200" b="1" dirty="0" err="1">
                <a:solidFill>
                  <a:srgbClr val="7030A0"/>
                </a:solidFill>
                <a:latin typeface="system-ui"/>
              </a:rPr>
              <a:t>before</a:t>
            </a:r>
            <a:r>
              <a:rPr lang="it-IT" sz="1200" b="1" dirty="0">
                <a:solidFill>
                  <a:srgbClr val="7030A0"/>
                </a:solidFill>
                <a:latin typeface="system-ui"/>
              </a:rPr>
              <a:t> and </a:t>
            </a:r>
            <a:r>
              <a:rPr lang="it-IT" sz="1200" b="1" dirty="0" err="1">
                <a:solidFill>
                  <a:srgbClr val="7030A0"/>
                </a:solidFill>
                <a:latin typeface="system-ui"/>
              </a:rPr>
              <a:t>After</a:t>
            </a:r>
            <a:r>
              <a:rPr lang="it-IT" sz="1200" b="1" dirty="0">
                <a:solidFill>
                  <a:srgbClr val="7030A0"/>
                </a:solidFill>
                <a:latin typeface="system-ui"/>
              </a:rPr>
              <a:t> </a:t>
            </a:r>
            <a:r>
              <a:rPr lang="it-IT" sz="1200" b="1" dirty="0" err="1">
                <a:solidFill>
                  <a:srgbClr val="7030A0"/>
                </a:solidFill>
                <a:latin typeface="system-ui"/>
              </a:rPr>
              <a:t>Bariatric</a:t>
            </a:r>
            <a:r>
              <a:rPr lang="it-IT" sz="1200" b="1" dirty="0">
                <a:solidFill>
                  <a:srgbClr val="7030A0"/>
                </a:solidFill>
                <a:latin typeface="system-ui"/>
              </a:rPr>
              <a:t> </a:t>
            </a:r>
            <a:r>
              <a:rPr lang="it-IT" sz="1200" b="1" dirty="0" err="1">
                <a:solidFill>
                  <a:srgbClr val="7030A0"/>
                </a:solidFill>
                <a:latin typeface="system-ui"/>
              </a:rPr>
              <a:t>Surgery</a:t>
            </a:r>
            <a:r>
              <a:rPr lang="it-IT" sz="1200" dirty="0">
                <a:solidFill>
                  <a:srgbClr val="212121"/>
                </a:solidFill>
                <a:latin typeface="system-ui"/>
              </a:rPr>
              <a:t>. </a:t>
            </a:r>
            <a:r>
              <a:rPr lang="it-IT" sz="1200" b="1" dirty="0" err="1">
                <a:solidFill>
                  <a:srgbClr val="212121"/>
                </a:solidFill>
                <a:latin typeface="system-ui"/>
              </a:rPr>
              <a:t>Metab</a:t>
            </a:r>
            <a:r>
              <a:rPr lang="it-IT" sz="1200" b="1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it-IT" sz="1200" b="1" dirty="0" err="1">
                <a:solidFill>
                  <a:srgbClr val="212121"/>
                </a:solidFill>
                <a:latin typeface="system-ui"/>
              </a:rPr>
              <a:t>Syndr</a:t>
            </a:r>
            <a:r>
              <a:rPr lang="it-IT" sz="1200" b="1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it-IT" sz="1200" b="1" dirty="0" err="1">
                <a:solidFill>
                  <a:srgbClr val="212121"/>
                </a:solidFill>
                <a:latin typeface="system-ui"/>
              </a:rPr>
              <a:t>Relat</a:t>
            </a:r>
            <a:r>
              <a:rPr lang="it-IT" sz="1200" b="1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it-IT" sz="1200" b="1" dirty="0" err="1">
                <a:solidFill>
                  <a:srgbClr val="212121"/>
                </a:solidFill>
                <a:latin typeface="system-ui"/>
              </a:rPr>
              <a:t>Disord</a:t>
            </a:r>
            <a:r>
              <a:rPr lang="it-IT" sz="1200" b="1" dirty="0">
                <a:solidFill>
                  <a:srgbClr val="212121"/>
                </a:solidFill>
                <a:latin typeface="system-ui"/>
              </a:rPr>
              <a:t>. 2025</a:t>
            </a:r>
            <a:endParaRPr lang="it-IT" sz="1200" b="1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231FA0F8-0CC7-A547-B3BB-7997B565D558}"/>
              </a:ext>
            </a:extLst>
          </p:cNvPr>
          <p:cNvSpPr/>
          <p:nvPr/>
        </p:nvSpPr>
        <p:spPr>
          <a:xfrm>
            <a:off x="178797" y="5130240"/>
            <a:ext cx="55621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rgbClr val="212121"/>
                </a:solidFill>
                <a:latin typeface="system-ui"/>
              </a:rPr>
              <a:t>Chianelli M, </a:t>
            </a:r>
            <a:r>
              <a:rPr lang="it-IT" sz="1200" dirty="0" err="1">
                <a:solidFill>
                  <a:srgbClr val="212121"/>
                </a:solidFill>
                <a:latin typeface="system-ui"/>
              </a:rPr>
              <a:t>Busetto</a:t>
            </a:r>
            <a:r>
              <a:rPr lang="it-IT" sz="1200" dirty="0">
                <a:solidFill>
                  <a:srgbClr val="212121"/>
                </a:solidFill>
                <a:latin typeface="system-ui"/>
              </a:rPr>
              <a:t> L, et al.: </a:t>
            </a:r>
            <a:r>
              <a:rPr lang="it-IT" sz="1200" b="1" dirty="0" err="1">
                <a:solidFill>
                  <a:srgbClr val="7030A0"/>
                </a:solidFill>
                <a:latin typeface="system-ui"/>
              </a:rPr>
              <a:t>Italian</a:t>
            </a:r>
            <a:r>
              <a:rPr lang="it-IT" sz="1200" b="1" dirty="0">
                <a:solidFill>
                  <a:srgbClr val="7030A0"/>
                </a:solidFill>
                <a:latin typeface="system-ui"/>
              </a:rPr>
              <a:t> </a:t>
            </a:r>
            <a:r>
              <a:rPr lang="it-IT" sz="1200" b="1" dirty="0" err="1">
                <a:solidFill>
                  <a:srgbClr val="7030A0"/>
                </a:solidFill>
                <a:latin typeface="system-ui"/>
              </a:rPr>
              <a:t>guidelines</a:t>
            </a:r>
            <a:r>
              <a:rPr lang="it-IT" sz="1200" b="1" dirty="0">
                <a:solidFill>
                  <a:srgbClr val="7030A0"/>
                </a:solidFill>
                <a:latin typeface="system-ui"/>
              </a:rPr>
              <a:t> for the management of </a:t>
            </a:r>
            <a:r>
              <a:rPr lang="it-IT" sz="1200" b="1" dirty="0" err="1">
                <a:solidFill>
                  <a:srgbClr val="7030A0"/>
                </a:solidFill>
                <a:latin typeface="system-ui"/>
              </a:rPr>
              <a:t>adult</a:t>
            </a:r>
            <a:r>
              <a:rPr lang="it-IT" sz="1200" b="1" dirty="0">
                <a:solidFill>
                  <a:srgbClr val="7030A0"/>
                </a:solidFill>
                <a:latin typeface="system-ui"/>
              </a:rPr>
              <a:t> </a:t>
            </a:r>
            <a:r>
              <a:rPr lang="it-IT" sz="1200" b="1" dirty="0" err="1">
                <a:solidFill>
                  <a:srgbClr val="7030A0"/>
                </a:solidFill>
                <a:latin typeface="system-ui"/>
              </a:rPr>
              <a:t>individuals</a:t>
            </a:r>
            <a:r>
              <a:rPr lang="it-IT" sz="1200" b="1" dirty="0">
                <a:solidFill>
                  <a:srgbClr val="7030A0"/>
                </a:solidFill>
                <a:latin typeface="system-ui"/>
              </a:rPr>
              <a:t> with </a:t>
            </a:r>
            <a:r>
              <a:rPr lang="it-IT" sz="1200" b="1" dirty="0" err="1">
                <a:solidFill>
                  <a:srgbClr val="7030A0"/>
                </a:solidFill>
                <a:latin typeface="system-ui"/>
              </a:rPr>
              <a:t>overweight</a:t>
            </a:r>
            <a:r>
              <a:rPr lang="it-IT" sz="1200" b="1" dirty="0">
                <a:solidFill>
                  <a:srgbClr val="7030A0"/>
                </a:solidFill>
                <a:latin typeface="system-ui"/>
              </a:rPr>
              <a:t> and </a:t>
            </a:r>
            <a:r>
              <a:rPr lang="it-IT" sz="1200" b="1" dirty="0" err="1">
                <a:solidFill>
                  <a:srgbClr val="7030A0"/>
                </a:solidFill>
                <a:latin typeface="system-ui"/>
              </a:rPr>
              <a:t>obesity</a:t>
            </a:r>
            <a:r>
              <a:rPr lang="it-IT" sz="1200" b="1" dirty="0">
                <a:solidFill>
                  <a:srgbClr val="7030A0"/>
                </a:solidFill>
                <a:latin typeface="system-ui"/>
              </a:rPr>
              <a:t> and </a:t>
            </a:r>
            <a:r>
              <a:rPr lang="it-IT" sz="1200" b="1" dirty="0" err="1">
                <a:solidFill>
                  <a:srgbClr val="7030A0"/>
                </a:solidFill>
                <a:latin typeface="system-ui"/>
              </a:rPr>
              <a:t>metabolic</a:t>
            </a:r>
            <a:r>
              <a:rPr lang="it-IT" sz="1200" b="1" dirty="0">
                <a:solidFill>
                  <a:srgbClr val="7030A0"/>
                </a:solidFill>
                <a:latin typeface="system-ui"/>
              </a:rPr>
              <a:t> </a:t>
            </a:r>
            <a:r>
              <a:rPr lang="it-IT" sz="1200" b="1" dirty="0" err="1">
                <a:solidFill>
                  <a:srgbClr val="7030A0"/>
                </a:solidFill>
                <a:latin typeface="system-ui"/>
              </a:rPr>
              <a:t>comorbidities</a:t>
            </a:r>
            <a:r>
              <a:rPr lang="it-IT" sz="1200" b="1" dirty="0">
                <a:solidFill>
                  <a:srgbClr val="7030A0"/>
                </a:solidFill>
                <a:latin typeface="system-ui"/>
              </a:rPr>
              <a:t> </a:t>
            </a:r>
            <a:r>
              <a:rPr lang="it-IT" sz="1200" b="1" dirty="0" err="1">
                <a:solidFill>
                  <a:srgbClr val="7030A0"/>
                </a:solidFill>
                <a:latin typeface="system-ui"/>
              </a:rPr>
              <a:t>that</a:t>
            </a:r>
            <a:r>
              <a:rPr lang="it-IT" sz="1200" b="1" dirty="0">
                <a:solidFill>
                  <a:srgbClr val="7030A0"/>
                </a:solidFill>
                <a:latin typeface="system-ui"/>
              </a:rPr>
              <a:t> are </a:t>
            </a:r>
            <a:r>
              <a:rPr lang="it-IT" sz="1200" b="1" dirty="0" err="1">
                <a:solidFill>
                  <a:srgbClr val="7030A0"/>
                </a:solidFill>
                <a:latin typeface="system-ui"/>
              </a:rPr>
              <a:t>resistant</a:t>
            </a:r>
            <a:r>
              <a:rPr lang="it-IT" sz="1200" b="1" dirty="0">
                <a:solidFill>
                  <a:srgbClr val="7030A0"/>
                </a:solidFill>
                <a:latin typeface="system-ui"/>
              </a:rPr>
              <a:t> to </a:t>
            </a:r>
            <a:r>
              <a:rPr lang="it-IT" sz="1200" b="1" dirty="0" err="1">
                <a:solidFill>
                  <a:srgbClr val="7030A0"/>
                </a:solidFill>
                <a:latin typeface="system-ui"/>
              </a:rPr>
              <a:t>behavioral</a:t>
            </a:r>
            <a:r>
              <a:rPr lang="it-IT" sz="1200" b="1" dirty="0">
                <a:solidFill>
                  <a:srgbClr val="7030A0"/>
                </a:solidFill>
                <a:latin typeface="system-ui"/>
              </a:rPr>
              <a:t> treatment. </a:t>
            </a:r>
            <a:r>
              <a:rPr lang="it-IT" sz="1200" b="1" dirty="0" err="1">
                <a:solidFill>
                  <a:srgbClr val="212121"/>
                </a:solidFill>
                <a:latin typeface="system-ui"/>
              </a:rPr>
              <a:t>J</a:t>
            </a:r>
            <a:r>
              <a:rPr lang="it-IT" sz="1200" b="1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it-IT" sz="1200" b="1" dirty="0" err="1">
                <a:solidFill>
                  <a:srgbClr val="212121"/>
                </a:solidFill>
                <a:latin typeface="system-ui"/>
              </a:rPr>
              <a:t>Endocrinol</a:t>
            </a:r>
            <a:r>
              <a:rPr lang="it-IT" sz="1200" b="1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it-IT" sz="1200" b="1" dirty="0" err="1">
                <a:solidFill>
                  <a:srgbClr val="212121"/>
                </a:solidFill>
                <a:latin typeface="system-ui"/>
              </a:rPr>
              <a:t>Invest</a:t>
            </a:r>
            <a:r>
              <a:rPr lang="it-IT" sz="1200" b="1" dirty="0">
                <a:solidFill>
                  <a:srgbClr val="212121"/>
                </a:solidFill>
                <a:latin typeface="system-ui"/>
              </a:rPr>
              <a:t>. 2024</a:t>
            </a:r>
            <a:endParaRPr lang="it-IT" sz="1200" b="1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9EE1D4B-37CA-A248-8B26-4D3590CCC50A}"/>
              </a:ext>
            </a:extLst>
          </p:cNvPr>
          <p:cNvSpPr/>
          <p:nvPr/>
        </p:nvSpPr>
        <p:spPr>
          <a:xfrm>
            <a:off x="6096000" y="441121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200" dirty="0" err="1">
                <a:solidFill>
                  <a:srgbClr val="212121"/>
                </a:solidFill>
                <a:latin typeface="system-ui"/>
              </a:rPr>
              <a:t>Ghannadi</a:t>
            </a:r>
            <a:r>
              <a:rPr lang="it-IT" sz="12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it-IT" sz="1200" dirty="0" err="1">
                <a:solidFill>
                  <a:srgbClr val="212121"/>
                </a:solidFill>
                <a:latin typeface="system-ui"/>
              </a:rPr>
              <a:t>S</a:t>
            </a:r>
            <a:r>
              <a:rPr lang="it-IT" sz="1200" dirty="0">
                <a:solidFill>
                  <a:srgbClr val="212121"/>
                </a:solidFill>
                <a:latin typeface="system-ui"/>
              </a:rPr>
              <a:t>, et al.: </a:t>
            </a:r>
            <a:r>
              <a:rPr lang="it-IT" sz="1200" b="1" dirty="0">
                <a:solidFill>
                  <a:srgbClr val="7030A0"/>
                </a:solidFill>
                <a:latin typeface="system-ui"/>
              </a:rPr>
              <a:t>Evaluation of the </a:t>
            </a:r>
            <a:r>
              <a:rPr lang="it-IT" sz="1200" b="1" dirty="0" err="1">
                <a:solidFill>
                  <a:srgbClr val="7030A0"/>
                </a:solidFill>
                <a:latin typeface="system-ui"/>
              </a:rPr>
              <a:t>Effect</a:t>
            </a:r>
            <a:r>
              <a:rPr lang="it-IT" sz="1200" b="1" dirty="0">
                <a:solidFill>
                  <a:srgbClr val="7030A0"/>
                </a:solidFill>
                <a:latin typeface="system-ui"/>
              </a:rPr>
              <a:t> of the </a:t>
            </a:r>
            <a:r>
              <a:rPr lang="it-IT" sz="1200" b="1" dirty="0" err="1">
                <a:solidFill>
                  <a:srgbClr val="7030A0"/>
                </a:solidFill>
                <a:latin typeface="system-ui"/>
              </a:rPr>
              <a:t>Pre</a:t>
            </a:r>
            <a:r>
              <a:rPr lang="it-IT" sz="1200" b="1" dirty="0">
                <a:solidFill>
                  <a:srgbClr val="7030A0"/>
                </a:solidFill>
                <a:latin typeface="system-ui"/>
              </a:rPr>
              <a:t>-Operative </a:t>
            </a:r>
            <a:r>
              <a:rPr lang="it-IT" sz="1200" b="1" dirty="0" err="1">
                <a:solidFill>
                  <a:srgbClr val="7030A0"/>
                </a:solidFill>
                <a:latin typeface="system-ui"/>
              </a:rPr>
              <a:t>Exercise</a:t>
            </a:r>
            <a:r>
              <a:rPr lang="it-IT" sz="1200" b="1" dirty="0">
                <a:solidFill>
                  <a:srgbClr val="7030A0"/>
                </a:solidFill>
                <a:latin typeface="system-ui"/>
              </a:rPr>
              <a:t> Training on </a:t>
            </a:r>
            <a:r>
              <a:rPr lang="it-IT" sz="1200" b="1" dirty="0" err="1">
                <a:solidFill>
                  <a:srgbClr val="7030A0"/>
                </a:solidFill>
                <a:latin typeface="system-ui"/>
              </a:rPr>
              <a:t>Weight</a:t>
            </a:r>
            <a:r>
              <a:rPr lang="it-IT" sz="1200" b="1" dirty="0">
                <a:solidFill>
                  <a:srgbClr val="7030A0"/>
                </a:solidFill>
                <a:latin typeface="system-ui"/>
              </a:rPr>
              <a:t> </a:t>
            </a:r>
            <a:r>
              <a:rPr lang="it-IT" sz="1200" b="1" dirty="0" err="1">
                <a:solidFill>
                  <a:srgbClr val="7030A0"/>
                </a:solidFill>
                <a:latin typeface="system-ui"/>
              </a:rPr>
              <a:t>Loss</a:t>
            </a:r>
            <a:r>
              <a:rPr lang="it-IT" sz="1200" b="1" dirty="0">
                <a:solidFill>
                  <a:srgbClr val="7030A0"/>
                </a:solidFill>
                <a:latin typeface="system-ui"/>
              </a:rPr>
              <a:t>, </a:t>
            </a:r>
            <a:r>
              <a:rPr lang="it-IT" sz="1200" b="1" dirty="0" err="1">
                <a:solidFill>
                  <a:srgbClr val="7030A0"/>
                </a:solidFill>
                <a:latin typeface="system-ui"/>
              </a:rPr>
              <a:t>Quality</a:t>
            </a:r>
            <a:r>
              <a:rPr lang="it-IT" sz="1200" b="1" dirty="0">
                <a:solidFill>
                  <a:srgbClr val="7030A0"/>
                </a:solidFill>
                <a:latin typeface="system-ui"/>
              </a:rPr>
              <a:t> of Life, and </a:t>
            </a:r>
            <a:r>
              <a:rPr lang="it-IT" sz="1200" b="1" dirty="0" err="1">
                <a:solidFill>
                  <a:srgbClr val="7030A0"/>
                </a:solidFill>
                <a:latin typeface="system-ui"/>
              </a:rPr>
              <a:t>Cardiopulmonary</a:t>
            </a:r>
            <a:r>
              <a:rPr lang="it-IT" sz="1200" b="1" dirty="0">
                <a:solidFill>
                  <a:srgbClr val="7030A0"/>
                </a:solidFill>
                <a:latin typeface="system-ui"/>
              </a:rPr>
              <a:t> </a:t>
            </a:r>
            <a:r>
              <a:rPr lang="it-IT" sz="1200" b="1" dirty="0" err="1">
                <a:solidFill>
                  <a:srgbClr val="7030A0"/>
                </a:solidFill>
                <a:latin typeface="system-ui"/>
              </a:rPr>
              <a:t>Parameter</a:t>
            </a:r>
            <a:r>
              <a:rPr lang="it-IT" sz="1200" b="1" dirty="0">
                <a:solidFill>
                  <a:srgbClr val="7030A0"/>
                </a:solidFill>
                <a:latin typeface="system-ui"/>
              </a:rPr>
              <a:t> in </a:t>
            </a:r>
            <a:r>
              <a:rPr lang="it-IT" sz="1200" b="1" dirty="0" err="1">
                <a:solidFill>
                  <a:srgbClr val="7030A0"/>
                </a:solidFill>
                <a:latin typeface="system-ui"/>
              </a:rPr>
              <a:t>Bariatric</a:t>
            </a:r>
            <a:r>
              <a:rPr lang="it-IT" sz="1200" b="1" dirty="0">
                <a:solidFill>
                  <a:srgbClr val="7030A0"/>
                </a:solidFill>
                <a:latin typeface="system-ui"/>
              </a:rPr>
              <a:t> </a:t>
            </a:r>
            <a:r>
              <a:rPr lang="it-IT" sz="1200" b="1" dirty="0" err="1">
                <a:solidFill>
                  <a:srgbClr val="7030A0"/>
                </a:solidFill>
                <a:latin typeface="system-ui"/>
              </a:rPr>
              <a:t>Metabolic</a:t>
            </a:r>
            <a:r>
              <a:rPr lang="it-IT" sz="1200" b="1" dirty="0">
                <a:solidFill>
                  <a:srgbClr val="7030A0"/>
                </a:solidFill>
                <a:latin typeface="system-ui"/>
              </a:rPr>
              <a:t> </a:t>
            </a:r>
            <a:r>
              <a:rPr lang="it-IT" sz="1200" b="1" dirty="0" err="1">
                <a:solidFill>
                  <a:srgbClr val="7030A0"/>
                </a:solidFill>
                <a:latin typeface="system-ui"/>
              </a:rPr>
              <a:t>Surgery</a:t>
            </a:r>
            <a:r>
              <a:rPr lang="it-IT" sz="1200" b="1" dirty="0">
                <a:solidFill>
                  <a:srgbClr val="7030A0"/>
                </a:solidFill>
                <a:latin typeface="system-ui"/>
              </a:rPr>
              <a:t>: A </a:t>
            </a:r>
            <a:r>
              <a:rPr lang="it-IT" sz="1200" b="1" dirty="0" err="1">
                <a:solidFill>
                  <a:srgbClr val="7030A0"/>
                </a:solidFill>
                <a:latin typeface="system-ui"/>
              </a:rPr>
              <a:t>Systematic</a:t>
            </a:r>
            <a:r>
              <a:rPr lang="it-IT" sz="1200" b="1" dirty="0">
                <a:solidFill>
                  <a:srgbClr val="7030A0"/>
                </a:solidFill>
                <a:latin typeface="system-ui"/>
              </a:rPr>
              <a:t> </a:t>
            </a:r>
            <a:r>
              <a:rPr lang="it-IT" sz="1200" b="1" dirty="0" err="1">
                <a:solidFill>
                  <a:srgbClr val="7030A0"/>
                </a:solidFill>
                <a:latin typeface="system-ui"/>
              </a:rPr>
              <a:t>Review</a:t>
            </a:r>
            <a:r>
              <a:rPr lang="it-IT" sz="1200" b="1" dirty="0">
                <a:solidFill>
                  <a:srgbClr val="7030A0"/>
                </a:solidFill>
                <a:latin typeface="system-ui"/>
              </a:rPr>
              <a:t> and Meta-Analysis</a:t>
            </a:r>
            <a:r>
              <a:rPr lang="it-IT" sz="1200" dirty="0">
                <a:solidFill>
                  <a:srgbClr val="212121"/>
                </a:solidFill>
                <a:latin typeface="system-ui"/>
              </a:rPr>
              <a:t>. </a:t>
            </a:r>
            <a:r>
              <a:rPr lang="it-IT" sz="1200" b="1" dirty="0" err="1">
                <a:solidFill>
                  <a:srgbClr val="212121"/>
                </a:solidFill>
                <a:latin typeface="system-ui"/>
              </a:rPr>
              <a:t>Obes</a:t>
            </a:r>
            <a:r>
              <a:rPr lang="it-IT" sz="1200" b="1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it-IT" sz="1200" b="1" dirty="0" err="1">
                <a:solidFill>
                  <a:srgbClr val="212121"/>
                </a:solidFill>
                <a:latin typeface="system-ui"/>
              </a:rPr>
              <a:t>Surg</a:t>
            </a:r>
            <a:r>
              <a:rPr lang="it-IT" sz="1200" b="1" dirty="0">
                <a:solidFill>
                  <a:srgbClr val="212121"/>
                </a:solidFill>
                <a:latin typeface="system-ui"/>
              </a:rPr>
              <a:t>. 2024</a:t>
            </a:r>
            <a:endParaRPr lang="it-IT" sz="1200" b="1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0F8E33C0-5B56-6949-B09D-2A5FC1CCF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196" y="2452497"/>
            <a:ext cx="39116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510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D50565-BCE1-BD4B-B95D-5A891E8C6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69725"/>
            <a:ext cx="10364451" cy="672955"/>
          </a:xfrm>
        </p:spPr>
        <p:txBody>
          <a:bodyPr/>
          <a:lstStyle/>
          <a:p>
            <a:r>
              <a:rPr lang="it-IT" dirty="0"/>
              <a:t>Perdita di peso preoperatoria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34D68F9-ED30-0D49-96F7-A41F18DBE98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26896" y="1160461"/>
            <a:ext cx="10363826" cy="3424107"/>
          </a:xfrm>
        </p:spPr>
        <p:txBody>
          <a:bodyPr>
            <a:normAutofit/>
          </a:bodyPr>
          <a:lstStyle/>
          <a:p>
            <a:r>
              <a:rPr lang="it-IT" dirty="0"/>
              <a:t>Perdita di peso preoperatoria</a:t>
            </a:r>
          </a:p>
          <a:p>
            <a:r>
              <a:rPr lang="it-IT" cap="none" dirty="0">
                <a:cs typeface="Arial" panose="020B0604020202020204" pitchFamily="34" charset="0"/>
              </a:rPr>
              <a:t>La perdita di peso è raccomandata prima del BMS</a:t>
            </a:r>
          </a:p>
          <a:p>
            <a:r>
              <a:rPr lang="it-IT" cap="none" dirty="0">
                <a:cs typeface="Arial" panose="020B0604020202020204" pitchFamily="34" charset="0"/>
              </a:rPr>
              <a:t>Non è stabilito quanto</a:t>
            </a:r>
          </a:p>
          <a:p>
            <a:r>
              <a:rPr lang="it-IT" cap="none" dirty="0">
                <a:cs typeface="Arial" panose="020B0604020202020204" pitchFamily="34" charset="0"/>
              </a:rPr>
              <a:t>Ma almeno il mantenimento del peso rispetto all’inizio sono considerati una forte motivazione </a:t>
            </a:r>
          </a:p>
        </p:txBody>
      </p:sp>
      <p:pic>
        <p:nvPicPr>
          <p:cNvPr id="4" name="Segnaposto contenuto 4">
            <a:extLst>
              <a:ext uri="{FF2B5EF4-FFF2-40B4-BE49-F238E27FC236}">
                <a16:creationId xmlns:a16="http://schemas.microsoft.com/office/drawing/2014/main" id="{D1BEF6CF-E3B2-9746-8FCE-FFFEB7937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75" y="3605726"/>
            <a:ext cx="7654924" cy="292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740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364355-0E56-8F45-B788-8EE3B7F54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473" y="361339"/>
            <a:ext cx="10364451" cy="587852"/>
          </a:xfrm>
        </p:spPr>
        <p:txBody>
          <a:bodyPr/>
          <a:lstStyle/>
          <a:p>
            <a:r>
              <a:rPr lang="it-IT" dirty="0"/>
              <a:t>Prevenire e/o trattare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EDC932-C460-BC47-A326-C6E718038E1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273937"/>
            <a:ext cx="10363826" cy="1625788"/>
          </a:xfrm>
        </p:spPr>
        <p:txBody>
          <a:bodyPr/>
          <a:lstStyle/>
          <a:p>
            <a:r>
              <a:rPr lang="it-IT" dirty="0"/>
              <a:t>Consulenza dietetica</a:t>
            </a:r>
          </a:p>
          <a:p>
            <a:r>
              <a:rPr lang="it-IT" dirty="0"/>
              <a:t>Consulenza psicologica</a:t>
            </a:r>
          </a:p>
          <a:p>
            <a:r>
              <a:rPr lang="it-IT" dirty="0"/>
              <a:t>Consulenza di </a:t>
            </a:r>
            <a:r>
              <a:rPr lang="it-IT" dirty="0" err="1"/>
              <a:t>attivita’</a:t>
            </a:r>
            <a:r>
              <a:rPr lang="it-IT" dirty="0"/>
              <a:t> fisica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B6EB2757-41F4-C24C-B371-B5DCE2357244}"/>
              </a:ext>
            </a:extLst>
          </p:cNvPr>
          <p:cNvSpPr txBox="1">
            <a:spLocks/>
          </p:cNvSpPr>
          <p:nvPr/>
        </p:nvSpPr>
        <p:spPr>
          <a:xfrm>
            <a:off x="5649120" y="1724048"/>
            <a:ext cx="4005556" cy="521418"/>
          </a:xfrm>
          <a:prstGeom prst="rect">
            <a:avLst/>
          </a:prstGeom>
          <a:solidFill>
            <a:srgbClr val="FF0000">
              <a:alpha val="46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dirty="0"/>
              <a:t>Multidisciplinare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2E85B816-34E8-394F-A712-EE5C513FB179}"/>
              </a:ext>
            </a:extLst>
          </p:cNvPr>
          <p:cNvSpPr txBox="1">
            <a:spLocks/>
          </p:cNvSpPr>
          <p:nvPr/>
        </p:nvSpPr>
        <p:spPr>
          <a:xfrm>
            <a:off x="4094640" y="2963988"/>
            <a:ext cx="4005556" cy="1049500"/>
          </a:xfrm>
          <a:prstGeom prst="rect">
            <a:avLst/>
          </a:prstGeom>
          <a:solidFill>
            <a:schemeClr val="accent3">
              <a:lumMod val="75000"/>
              <a:alpha val="46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dirty="0"/>
              <a:t>Terapia comportamentale</a:t>
            </a:r>
          </a:p>
          <a:p>
            <a:pPr marL="0" indent="0" algn="ctr">
              <a:buNone/>
            </a:pPr>
            <a:r>
              <a:rPr lang="it-IT" dirty="0"/>
              <a:t>Terapia </a:t>
            </a:r>
            <a:r>
              <a:rPr lang="it-IT" dirty="0" err="1"/>
              <a:t>dietetca</a:t>
            </a:r>
            <a:endParaRPr lang="it-IT" dirty="0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258B7812-85FD-6B45-9B69-A6889A0C0C13}"/>
              </a:ext>
            </a:extLst>
          </p:cNvPr>
          <p:cNvSpPr txBox="1">
            <a:spLocks/>
          </p:cNvSpPr>
          <p:nvPr/>
        </p:nvSpPr>
        <p:spPr>
          <a:xfrm>
            <a:off x="589440" y="4782628"/>
            <a:ext cx="4005556" cy="487866"/>
          </a:xfrm>
          <a:prstGeom prst="rect">
            <a:avLst/>
          </a:prstGeom>
          <a:solidFill>
            <a:schemeClr val="accent3">
              <a:lumMod val="75000"/>
              <a:alpha val="46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dirty="0"/>
              <a:t>Terapia farmacologica</a:t>
            </a: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CF353A4E-4126-0B4C-9DAE-62EB390DE139}"/>
              </a:ext>
            </a:extLst>
          </p:cNvPr>
          <p:cNvSpPr txBox="1">
            <a:spLocks/>
          </p:cNvSpPr>
          <p:nvPr/>
        </p:nvSpPr>
        <p:spPr>
          <a:xfrm>
            <a:off x="4836160" y="4531167"/>
            <a:ext cx="5963920" cy="9907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Mancano trials prospettici randomizzati</a:t>
            </a:r>
          </a:p>
          <a:p>
            <a:r>
              <a:rPr lang="it-IT" dirty="0"/>
              <a:t>Sembra essere sicura ed efficace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508148F0-8030-2543-87D4-AC46C61AC75E}"/>
              </a:ext>
            </a:extLst>
          </p:cNvPr>
          <p:cNvSpPr txBox="1">
            <a:spLocks/>
          </p:cNvSpPr>
          <p:nvPr/>
        </p:nvSpPr>
        <p:spPr>
          <a:xfrm>
            <a:off x="1724023" y="6078903"/>
            <a:ext cx="8515350" cy="487866"/>
          </a:xfrm>
          <a:prstGeom prst="rect">
            <a:avLst/>
          </a:prstGeom>
          <a:solidFill>
            <a:schemeClr val="accent3">
              <a:lumMod val="75000"/>
              <a:alpha val="46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dirty="0"/>
              <a:t>Chirurgia Di revisione</a:t>
            </a:r>
          </a:p>
        </p:txBody>
      </p:sp>
    </p:spTree>
    <p:extLst>
      <p:ext uri="{BB962C8B-B14F-4D97-AF65-F5344CB8AC3E}">
        <p14:creationId xmlns:p14="http://schemas.microsoft.com/office/powerpoint/2010/main" val="642279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2D0C96B-5DFB-DA48-A22E-10590E5CBF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42349" y="4041721"/>
            <a:ext cx="10363826" cy="15732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400" dirty="0"/>
              <a:t>Le linee guida aggiornate dell'ASMBS richiedono una valutazione comportamentale psicosociale formale e approfondita anche nella chirurgia di revisione</a:t>
            </a:r>
          </a:p>
        </p:txBody>
      </p:sp>
      <p:pic>
        <p:nvPicPr>
          <p:cNvPr id="4" name="Segnaposto contenuto 4">
            <a:extLst>
              <a:ext uri="{FF2B5EF4-FFF2-40B4-BE49-F238E27FC236}">
                <a16:creationId xmlns:a16="http://schemas.microsoft.com/office/drawing/2014/main" id="{35022CD8-42B7-A240-BA16-5822E6B3C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697" y="169843"/>
            <a:ext cx="7325980" cy="279892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23F8164-FB42-BF40-A53B-9783B6577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2501" y="1214436"/>
            <a:ext cx="2338524" cy="232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84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7AC7D6-7EC8-0946-8D78-8F3DDEEDB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36A1CE2-C3B0-7D48-AEC6-60C66389D6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500314"/>
            <a:ext cx="10363826" cy="3948116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/>
              <a:t>   Controindicazioni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cap="none" dirty="0"/>
              <a:t>Elevato rischio </a:t>
            </a:r>
            <a:r>
              <a:rPr lang="it-IT" cap="none" dirty="0" err="1"/>
              <a:t>anestesiolgico</a:t>
            </a:r>
            <a:r>
              <a:rPr lang="it-IT" cap="none" dirty="0"/>
              <a:t> in </a:t>
            </a:r>
            <a:r>
              <a:rPr lang="it-IT" cap="none" dirty="0" err="1"/>
              <a:t>pzt</a:t>
            </a:r>
            <a:r>
              <a:rPr lang="it-IT" cap="none" dirty="0"/>
              <a:t> &gt;70 anni</a:t>
            </a:r>
          </a:p>
          <a:p>
            <a:r>
              <a:rPr lang="it-IT" cap="none" dirty="0"/>
              <a:t>Disturbo bipolare, schizofrenia e psicosi non compensate</a:t>
            </a:r>
          </a:p>
          <a:p>
            <a:r>
              <a:rPr lang="it-IT" cap="none" dirty="0"/>
              <a:t>Trattamento psicofarmacologico importante</a:t>
            </a:r>
          </a:p>
          <a:p>
            <a:r>
              <a:rPr lang="it-IT" cap="none" dirty="0"/>
              <a:t>Rifiuto del supporto nutrizionale da parte del paziente</a:t>
            </a:r>
          </a:p>
          <a:p>
            <a:endParaRPr lang="it-IT" cap="none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EA560825-D747-C94D-9783-2A2E4671FA4A}"/>
              </a:ext>
            </a:extLst>
          </p:cNvPr>
          <p:cNvSpPr/>
          <p:nvPr/>
        </p:nvSpPr>
        <p:spPr>
          <a:xfrm>
            <a:off x="1169579" y="3560569"/>
            <a:ext cx="6166886" cy="425302"/>
          </a:xfrm>
          <a:prstGeom prst="rect">
            <a:avLst/>
          </a:prstGeom>
          <a:solidFill>
            <a:srgbClr val="FF0000">
              <a:alpha val="14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CF7A9FEA-3BB4-3B41-B332-82FD922A5EBA}"/>
              </a:ext>
            </a:extLst>
          </p:cNvPr>
          <p:cNvSpPr/>
          <p:nvPr/>
        </p:nvSpPr>
        <p:spPr>
          <a:xfrm>
            <a:off x="1169579" y="4102826"/>
            <a:ext cx="6166886" cy="382350"/>
          </a:xfrm>
          <a:prstGeom prst="rect">
            <a:avLst/>
          </a:prstGeom>
          <a:solidFill>
            <a:srgbClr val="FF0000">
              <a:alpha val="14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01686A1D-1C1D-8546-8348-36F55D140E78}"/>
              </a:ext>
            </a:extLst>
          </p:cNvPr>
          <p:cNvSpPr/>
          <p:nvPr/>
        </p:nvSpPr>
        <p:spPr>
          <a:xfrm>
            <a:off x="1169579" y="4602131"/>
            <a:ext cx="6166886" cy="368596"/>
          </a:xfrm>
          <a:prstGeom prst="rect">
            <a:avLst/>
          </a:prstGeom>
          <a:solidFill>
            <a:srgbClr val="FF0000">
              <a:alpha val="14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92F8645-0AF1-6A4A-A8E5-A1012E0EBEE1}"/>
              </a:ext>
            </a:extLst>
          </p:cNvPr>
          <p:cNvSpPr/>
          <p:nvPr/>
        </p:nvSpPr>
        <p:spPr>
          <a:xfrm>
            <a:off x="1169579" y="5087682"/>
            <a:ext cx="6166886" cy="361510"/>
          </a:xfrm>
          <a:prstGeom prst="rect">
            <a:avLst/>
          </a:prstGeom>
          <a:solidFill>
            <a:srgbClr val="FF0000">
              <a:alpha val="14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1646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436AF4-B24B-B340-B922-1745C1E5B6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4191" y="233915"/>
            <a:ext cx="5405887" cy="397657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it-IT" sz="1200" b="1" dirty="0"/>
              <a:t>Definizione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sz="1200" b="1" dirty="0"/>
              <a:t>WR</a:t>
            </a:r>
          </a:p>
          <a:p>
            <a:pPr>
              <a:lnSpc>
                <a:spcPct val="100000"/>
              </a:lnSpc>
            </a:pPr>
            <a:r>
              <a:rPr lang="it-IT" sz="1200" dirty="0"/>
              <a:t>&gt;25% EWL dal nadir</a:t>
            </a:r>
          </a:p>
          <a:p>
            <a:pPr>
              <a:lnSpc>
                <a:spcPct val="100000"/>
              </a:lnSpc>
            </a:pPr>
            <a:r>
              <a:rPr lang="it-IT" sz="1200" dirty="0"/>
              <a:t>&gt;10-15% peso dal nadir</a:t>
            </a:r>
          </a:p>
          <a:p>
            <a:pPr>
              <a:lnSpc>
                <a:spcPct val="100000"/>
              </a:lnSpc>
            </a:pPr>
            <a:r>
              <a:rPr lang="it-IT" sz="1200" dirty="0"/>
              <a:t>&gt;10kg dal nadir</a:t>
            </a:r>
          </a:p>
          <a:p>
            <a:pPr>
              <a:lnSpc>
                <a:spcPct val="100000"/>
              </a:lnSpc>
            </a:pPr>
            <a:r>
              <a:rPr lang="it-IT" sz="1200" dirty="0"/>
              <a:t>&gt;10-25% WL dal </a:t>
            </a:r>
            <a:r>
              <a:rPr lang="it-IT" sz="1200" dirty="0" err="1"/>
              <a:t>max</a:t>
            </a:r>
            <a:r>
              <a:rPr lang="it-IT" sz="1200" dirty="0"/>
              <a:t> WL</a:t>
            </a:r>
          </a:p>
          <a:p>
            <a:pPr>
              <a:lnSpc>
                <a:spcPct val="100000"/>
              </a:lnSpc>
            </a:pPr>
            <a:r>
              <a:rPr lang="it-IT" sz="1200" dirty="0"/>
              <a:t>&gt;10% WR del peso </a:t>
            </a:r>
            <a:r>
              <a:rPr lang="it-IT" sz="1200" dirty="0" err="1"/>
              <a:t>pre</a:t>
            </a:r>
            <a:r>
              <a:rPr lang="it-IT" sz="1200" dirty="0"/>
              <a:t> chirurgia</a:t>
            </a:r>
          </a:p>
          <a:p>
            <a:pPr>
              <a:lnSpc>
                <a:spcPct val="100000"/>
              </a:lnSpc>
            </a:pPr>
            <a:r>
              <a:rPr lang="it-IT" sz="1200" dirty="0"/>
              <a:t>Qualsiasi WR dopo remissione del diabete</a:t>
            </a:r>
          </a:p>
          <a:p>
            <a:pPr>
              <a:lnSpc>
                <a:spcPct val="100000"/>
              </a:lnSpc>
            </a:pPr>
            <a:r>
              <a:rPr lang="it-IT" sz="1200" dirty="0"/>
              <a:t>Qualsiasi WR</a:t>
            </a:r>
          </a:p>
          <a:p>
            <a:pPr>
              <a:lnSpc>
                <a:spcPct val="100000"/>
              </a:lnSpc>
            </a:pPr>
            <a:r>
              <a:rPr lang="it-IT" sz="1200" dirty="0"/>
              <a:t>&gt;5 BMI dal nadir</a:t>
            </a:r>
          </a:p>
          <a:p>
            <a:pPr>
              <a:lnSpc>
                <a:spcPct val="100000"/>
              </a:lnSpc>
            </a:pPr>
            <a:r>
              <a:rPr lang="it-IT" sz="1200" dirty="0"/>
              <a:t>BMI &gt;35 dopo corretto WL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sz="1200" b="1" dirty="0"/>
              <a:t>IWL</a:t>
            </a:r>
          </a:p>
          <a:p>
            <a:pPr>
              <a:lnSpc>
                <a:spcPct val="100000"/>
              </a:lnSpc>
            </a:pPr>
            <a:r>
              <a:rPr lang="it-IT" sz="1200" dirty="0"/>
              <a:t>EWL &lt;50% dopo 18 mesi da chirurgia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D9631EF-7AA0-3A4B-892B-B6EF07A71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2999" y="233915"/>
            <a:ext cx="6505867" cy="3976576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C1EDFDFF-5F95-4143-BA08-DA40084D9112}"/>
              </a:ext>
            </a:extLst>
          </p:cNvPr>
          <p:cNvSpPr/>
          <p:nvPr/>
        </p:nvSpPr>
        <p:spPr>
          <a:xfrm>
            <a:off x="779253" y="5684179"/>
            <a:ext cx="6096000" cy="646331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it-IT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Weight</a:t>
            </a:r>
            <a:r>
              <a:rPr lang="it-IT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Regain</a:t>
            </a:r>
            <a:r>
              <a:rPr lang="it-IT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it-IT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Insufficient</a:t>
            </a:r>
            <a:r>
              <a:rPr lang="it-IT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Weight</a:t>
            </a:r>
            <a:r>
              <a:rPr lang="it-IT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Loss</a:t>
            </a:r>
            <a:r>
              <a:rPr lang="it-IT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After</a:t>
            </a:r>
            <a:r>
              <a:rPr lang="it-IT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Bariatric</a:t>
            </a:r>
            <a:r>
              <a:rPr lang="it-IT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Surgery</a:t>
            </a:r>
            <a:r>
              <a:rPr lang="it-IT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it-IT" sz="1200" i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Definitions</a:t>
            </a:r>
            <a:r>
              <a:rPr lang="it-IT" sz="1200" i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it-IT" sz="1200" i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Prevalence</a:t>
            </a:r>
            <a:r>
              <a:rPr lang="it-IT" sz="1200" i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it-IT" sz="1200" i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Mechanisms</a:t>
            </a:r>
            <a:r>
              <a:rPr lang="it-IT" sz="1200" i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it-IT" sz="1200" i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Predictors</a:t>
            </a:r>
            <a:r>
              <a:rPr lang="it-IT" sz="1200" i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it-IT" sz="1200" i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Prevention</a:t>
            </a:r>
            <a:r>
              <a:rPr lang="it-IT" sz="1200" i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Management </a:t>
            </a:r>
            <a:r>
              <a:rPr lang="it-IT" sz="1200" i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Strategies</a:t>
            </a:r>
            <a:r>
              <a:rPr lang="it-IT" sz="1200" i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and Knowledge Gaps—a </a:t>
            </a:r>
            <a:r>
              <a:rPr lang="it-IT" sz="1200" i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Scoping</a:t>
            </a:r>
            <a:r>
              <a:rPr lang="it-IT" sz="1200" i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1200" i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Review</a:t>
            </a:r>
            <a:r>
              <a:rPr lang="it-IT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1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Obesity</a:t>
            </a:r>
            <a:r>
              <a:rPr lang="it-IT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1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Surgery</a:t>
            </a:r>
            <a:r>
              <a:rPr lang="it-IT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(2021) 31:1755–1766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E8930D20-3FA2-504B-978A-A2B433C5B4CA}"/>
              </a:ext>
            </a:extLst>
          </p:cNvPr>
          <p:cNvSpPr txBox="1">
            <a:spLocks/>
          </p:cNvSpPr>
          <p:nvPr/>
        </p:nvSpPr>
        <p:spPr>
          <a:xfrm>
            <a:off x="3568459" y="4496855"/>
            <a:ext cx="5405887" cy="9682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200" b="1" dirty="0"/>
              <a:t>Prevalenza</a:t>
            </a:r>
          </a:p>
          <a:p>
            <a:r>
              <a:rPr lang="it-IT" sz="1200" dirty="0"/>
              <a:t>WR	38% post Bendaggio, 27% post Sleeve, 4% post RYGB</a:t>
            </a:r>
          </a:p>
          <a:p>
            <a:r>
              <a:rPr lang="it-IT" sz="1200" dirty="0"/>
              <a:t>IWL	32-40% post Sleeve, 20% post RYGB, OAGB, Sleeve</a:t>
            </a:r>
          </a:p>
        </p:txBody>
      </p:sp>
    </p:spTree>
    <p:extLst>
      <p:ext uri="{BB962C8B-B14F-4D97-AF65-F5344CB8AC3E}">
        <p14:creationId xmlns:p14="http://schemas.microsoft.com/office/powerpoint/2010/main" val="1551252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36A1CE2-C3B0-7D48-AEC6-60C66389D6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0" y="584096"/>
            <a:ext cx="10363826" cy="3424107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Controindicazioni</a:t>
            </a:r>
          </a:p>
          <a:p>
            <a:r>
              <a:rPr lang="it-IT" cap="none" dirty="0"/>
              <a:t>Ansia, depressione (endogena o reattiva), disturbi alimentari e disturbi della personalità </a:t>
            </a:r>
          </a:p>
          <a:p>
            <a:endParaRPr lang="it-IT" cap="none" dirty="0"/>
          </a:p>
          <a:p>
            <a:r>
              <a:rPr lang="it-IT" cap="none" dirty="0"/>
              <a:t>Incapacità di aderire al percorso </a:t>
            </a:r>
            <a:r>
              <a:rPr lang="it-IT" cap="none" dirty="0" err="1"/>
              <a:t>baraitrico</a:t>
            </a:r>
            <a:endParaRPr lang="it-IT" cap="none" dirty="0"/>
          </a:p>
          <a:p>
            <a:endParaRPr lang="it-IT" cap="none" dirty="0"/>
          </a:p>
          <a:p>
            <a:r>
              <a:rPr lang="it-IT" cap="none" dirty="0"/>
              <a:t>Aumento del peso </a:t>
            </a:r>
            <a:r>
              <a:rPr lang="it-IT" cap="none" dirty="0" err="1"/>
              <a:t>pre</a:t>
            </a:r>
            <a:r>
              <a:rPr lang="it-IT" cap="none" dirty="0"/>
              <a:t>-operatorio</a:t>
            </a:r>
          </a:p>
          <a:p>
            <a:endParaRPr lang="it-IT" cap="none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EA560825-D747-C94D-9783-2A2E4671FA4A}"/>
              </a:ext>
            </a:extLst>
          </p:cNvPr>
          <p:cNvSpPr/>
          <p:nvPr/>
        </p:nvSpPr>
        <p:spPr>
          <a:xfrm>
            <a:off x="1170205" y="1092731"/>
            <a:ext cx="9069572" cy="425302"/>
          </a:xfrm>
          <a:prstGeom prst="rect">
            <a:avLst/>
          </a:prstGeom>
          <a:solidFill>
            <a:srgbClr val="FFC000">
              <a:alpha val="40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44DECD10-D9D8-DF43-9DDA-CFF3CBE26F08}"/>
              </a:ext>
            </a:extLst>
          </p:cNvPr>
          <p:cNvSpPr/>
          <p:nvPr/>
        </p:nvSpPr>
        <p:spPr>
          <a:xfrm>
            <a:off x="1170205" y="3105957"/>
            <a:ext cx="6166886" cy="361510"/>
          </a:xfrm>
          <a:prstGeom prst="rect">
            <a:avLst/>
          </a:prstGeom>
          <a:solidFill>
            <a:srgbClr val="FFC000">
              <a:alpha val="35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E49D348B-07C2-4043-AA46-9E4341202072}"/>
              </a:ext>
            </a:extLst>
          </p:cNvPr>
          <p:cNvSpPr/>
          <p:nvPr/>
        </p:nvSpPr>
        <p:spPr>
          <a:xfrm>
            <a:off x="1170205" y="2116891"/>
            <a:ext cx="6166886" cy="361510"/>
          </a:xfrm>
          <a:prstGeom prst="rect">
            <a:avLst/>
          </a:prstGeom>
          <a:solidFill>
            <a:srgbClr val="FFC000">
              <a:alpha val="35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5D33691B-EEEA-9742-B938-3FD9C1CE3AA9}"/>
              </a:ext>
            </a:extLst>
          </p:cNvPr>
          <p:cNvSpPr/>
          <p:nvPr/>
        </p:nvSpPr>
        <p:spPr>
          <a:xfrm>
            <a:off x="1170205" y="3775960"/>
            <a:ext cx="9227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RIVALUTAZIONE DELLE CONDIZIONI PREOPERATORIE PER RISTABILIRE UN NUOVO PUNTO DI PARTENZA ACCORDO AL 100%:</a:t>
            </a:r>
          </a:p>
          <a:p>
            <a:endParaRPr lang="it-IT" dirty="0"/>
          </a:p>
          <a:p>
            <a:pPr lvl="1"/>
            <a:r>
              <a:rPr lang="it-IT" dirty="0"/>
              <a:t>Terapia cognitivo comportamentale</a:t>
            </a:r>
          </a:p>
          <a:p>
            <a:pPr lvl="1"/>
            <a:r>
              <a:rPr lang="it-IT" dirty="0"/>
              <a:t>Consulenza sullo stile di vita</a:t>
            </a:r>
          </a:p>
          <a:p>
            <a:pPr lvl="1"/>
            <a:r>
              <a:rPr lang="it-IT" dirty="0"/>
              <a:t>Consulenza dietetica</a:t>
            </a:r>
          </a:p>
          <a:p>
            <a:pPr lvl="1"/>
            <a:endParaRPr lang="it-IT" dirty="0"/>
          </a:p>
          <a:p>
            <a:r>
              <a:rPr lang="it-IT" dirty="0"/>
              <a:t>PREVISTA UNA RIVALUTAZIONE DOPO ADEGUATA TERAPIA</a:t>
            </a:r>
          </a:p>
        </p:txBody>
      </p:sp>
      <p:pic>
        <p:nvPicPr>
          <p:cNvPr id="11" name="Segnaposto contenuto 4">
            <a:extLst>
              <a:ext uri="{FF2B5EF4-FFF2-40B4-BE49-F238E27FC236}">
                <a16:creationId xmlns:a16="http://schemas.microsoft.com/office/drawing/2014/main" id="{F5B27E73-31F7-4441-AD14-7E2A21387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0930" y="5238915"/>
            <a:ext cx="3945265" cy="150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98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2D89D22-9C4D-B84D-83F1-A941054864E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3776" y="1438405"/>
            <a:ext cx="10364452" cy="4448045"/>
          </a:xfrm>
        </p:spPr>
        <p:txBody>
          <a:bodyPr vert="horz">
            <a:normAutofit/>
          </a:bodyPr>
          <a:lstStyle/>
          <a:p>
            <a:pPr lvl="0">
              <a:buSzPct val="45000"/>
              <a:buFont typeface="StarSymbol"/>
              <a:buChar char="●"/>
            </a:pPr>
            <a:r>
              <a:rPr lang="it-IT" cap="none" dirty="0"/>
              <a:t>STABILITÀ DEL PESO E RISULTATI REALISTICI (TIPO RISOLUZIONE DELLE COMORBILITÀ)</a:t>
            </a:r>
          </a:p>
          <a:p>
            <a:pPr lvl="0">
              <a:buSzPct val="45000"/>
              <a:buFont typeface="StarSymbol"/>
              <a:buChar char="●"/>
            </a:pPr>
            <a:endParaRPr lang="it-IT" sz="2000" cap="none" dirty="0">
              <a:highlight>
                <a:scrgbClr r="0" g="0" b="0">
                  <a:alpha val="0"/>
                </a:scrgbClr>
              </a:highlight>
              <a:ea typeface="Microsoft YaHei" pitchFamily="2"/>
              <a:cs typeface="Arial" pitchFamily="2"/>
            </a:endParaRPr>
          </a:p>
          <a:p>
            <a:pPr lvl="0">
              <a:buSzPct val="45000"/>
              <a:buFont typeface="StarSymbol"/>
              <a:buChar char="●"/>
            </a:pPr>
            <a:r>
              <a:rPr lang="it-IT" sz="2000" cap="none" dirty="0">
                <a:highlight>
                  <a:scrgbClr r="0" g="0" b="0">
                    <a:alpha val="0"/>
                  </a:scrgbClr>
                </a:highlight>
                <a:ea typeface="Microsoft YaHei" pitchFamily="2"/>
                <a:cs typeface="Arial" pitchFamily="2"/>
              </a:rPr>
              <a:t>SE IL PAZ NON HA INTRAPRESO UN PROGRAMMA COMPORTAMENTALE ADEGUATO CHE INCLUDA COUNSELING PSICOLOGICO ED EDUCAZIONE ALIMENTARE</a:t>
            </a:r>
          </a:p>
          <a:p>
            <a:pPr lvl="0">
              <a:buSzPct val="45000"/>
              <a:buFont typeface="StarSymbol"/>
              <a:buChar char="●"/>
            </a:pPr>
            <a:endParaRPr lang="it-IT" cap="none" dirty="0">
              <a:highlight>
                <a:scrgbClr r="0" g="0" b="0">
                  <a:alpha val="0"/>
                </a:scrgbClr>
              </a:highlight>
              <a:ea typeface="Microsoft YaHei" pitchFamily="2"/>
              <a:cs typeface="Arial" pitchFamily="2"/>
            </a:endParaRPr>
          </a:p>
          <a:p>
            <a:pPr lvl="0">
              <a:buSzPct val="45000"/>
              <a:buFont typeface="StarSymbol"/>
              <a:buChar char="●"/>
            </a:pPr>
            <a:r>
              <a:rPr lang="it-IT" cap="none" dirty="0">
                <a:highlight>
                  <a:scrgbClr r="0" g="0" b="0">
                    <a:alpha val="0"/>
                  </a:scrgbClr>
                </a:highlight>
                <a:ea typeface="Microsoft YaHei" pitchFamily="2"/>
                <a:cs typeface="Arial" pitchFamily="2"/>
              </a:rPr>
              <a:t>SE IL PAZIENTE NON SEGUE CORRETTAMENTE UN FOLLOW-UP</a:t>
            </a:r>
            <a:endParaRPr lang="it-IT" sz="2000" cap="none" dirty="0">
              <a:highlight>
                <a:scrgbClr r="0" g="0" b="0">
                  <a:alpha val="0"/>
                </a:scrgbClr>
              </a:highlight>
              <a:ea typeface="Microsoft YaHei" pitchFamily="2"/>
              <a:cs typeface="Arial" pitchFamily="2"/>
            </a:endParaRPr>
          </a:p>
          <a:p>
            <a:pPr lvl="0">
              <a:buSzPct val="45000"/>
              <a:buFont typeface="StarSymbol"/>
              <a:buChar char="●"/>
            </a:pPr>
            <a:endParaRPr lang="it-IT" sz="2000" cap="none" dirty="0">
              <a:highlight>
                <a:scrgbClr r="0" g="0" b="0">
                  <a:alpha val="0"/>
                </a:scrgbClr>
              </a:highlight>
              <a:ea typeface="Microsoft YaHei" pitchFamily="2"/>
              <a:cs typeface="Arial" pitchFamily="2"/>
            </a:endParaRPr>
          </a:p>
          <a:p>
            <a:pPr lvl="0">
              <a:buSzPct val="45000"/>
              <a:buFont typeface="StarSymbol"/>
              <a:buChar char="●"/>
            </a:pPr>
            <a:r>
              <a:rPr lang="it-IT" cap="none" dirty="0"/>
              <a:t>MANCATO IMPEGNO A LUNGO TERMINE NEL MODIFICARE LO STILE DI VITA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E4790CF4-858C-B44C-9232-8FDCA6BC9880}"/>
              </a:ext>
            </a:extLst>
          </p:cNvPr>
          <p:cNvSpPr/>
          <p:nvPr/>
        </p:nvSpPr>
        <p:spPr>
          <a:xfrm>
            <a:off x="913776" y="5840283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400" dirty="0" err="1">
                <a:solidFill>
                  <a:srgbClr val="1B1B1B"/>
                </a:solidFill>
                <a:latin typeface="Roboto Mono Web"/>
              </a:rPr>
              <a:t>Istfan</a:t>
            </a:r>
            <a:r>
              <a:rPr lang="it-IT" sz="1400" dirty="0">
                <a:solidFill>
                  <a:srgbClr val="1B1B1B"/>
                </a:solidFill>
                <a:latin typeface="Roboto Mono Web"/>
              </a:rPr>
              <a:t> NW et al.: </a:t>
            </a:r>
            <a:r>
              <a:rPr lang="it-IT" sz="1400" b="1" dirty="0" err="1">
                <a:solidFill>
                  <a:srgbClr val="7030A0"/>
                </a:solidFill>
                <a:latin typeface="Roboto Mono Web"/>
              </a:rPr>
              <a:t>Approach</a:t>
            </a:r>
            <a:r>
              <a:rPr lang="it-IT" sz="1400" b="1" dirty="0">
                <a:solidFill>
                  <a:srgbClr val="7030A0"/>
                </a:solidFill>
                <a:latin typeface="Roboto Mono Web"/>
              </a:rPr>
              <a:t> to the </a:t>
            </a:r>
            <a:r>
              <a:rPr lang="it-IT" sz="1400" b="1" dirty="0" err="1">
                <a:solidFill>
                  <a:srgbClr val="7030A0"/>
                </a:solidFill>
                <a:latin typeface="Roboto Mono Web"/>
              </a:rPr>
              <a:t>Patient</a:t>
            </a:r>
            <a:r>
              <a:rPr lang="it-IT" sz="1400" b="1" dirty="0">
                <a:solidFill>
                  <a:srgbClr val="7030A0"/>
                </a:solidFill>
                <a:latin typeface="Roboto Mono Web"/>
              </a:rPr>
              <a:t>: Management of the Post-</a:t>
            </a:r>
            <a:r>
              <a:rPr lang="it-IT" sz="1400" b="1" dirty="0" err="1">
                <a:solidFill>
                  <a:srgbClr val="7030A0"/>
                </a:solidFill>
                <a:latin typeface="Roboto Mono Web"/>
              </a:rPr>
              <a:t>Bariatric</a:t>
            </a:r>
            <a:r>
              <a:rPr lang="it-IT" sz="1400" b="1" dirty="0">
                <a:solidFill>
                  <a:srgbClr val="7030A0"/>
                </a:solidFill>
                <a:latin typeface="Roboto Mono Web"/>
              </a:rPr>
              <a:t> </a:t>
            </a:r>
            <a:r>
              <a:rPr lang="it-IT" sz="1400" b="1" dirty="0" err="1">
                <a:solidFill>
                  <a:srgbClr val="7030A0"/>
                </a:solidFill>
                <a:latin typeface="Roboto Mono Web"/>
              </a:rPr>
              <a:t>Surgery</a:t>
            </a:r>
            <a:r>
              <a:rPr lang="it-IT" sz="1400" b="1" dirty="0">
                <a:solidFill>
                  <a:srgbClr val="7030A0"/>
                </a:solidFill>
                <a:latin typeface="Roboto Mono Web"/>
              </a:rPr>
              <a:t> </a:t>
            </a:r>
            <a:r>
              <a:rPr lang="it-IT" sz="1400" b="1" dirty="0" err="1">
                <a:solidFill>
                  <a:srgbClr val="7030A0"/>
                </a:solidFill>
                <a:latin typeface="Roboto Mono Web"/>
              </a:rPr>
              <a:t>Patient</a:t>
            </a:r>
            <a:r>
              <a:rPr lang="it-IT" sz="1400" b="1" dirty="0">
                <a:solidFill>
                  <a:srgbClr val="7030A0"/>
                </a:solidFill>
                <a:latin typeface="Roboto Mono Web"/>
              </a:rPr>
              <a:t> With </a:t>
            </a:r>
            <a:r>
              <a:rPr lang="it-IT" sz="1400" b="1" dirty="0" err="1">
                <a:solidFill>
                  <a:srgbClr val="7030A0"/>
                </a:solidFill>
                <a:latin typeface="Roboto Mono Web"/>
              </a:rPr>
              <a:t>Weight</a:t>
            </a:r>
            <a:r>
              <a:rPr lang="it-IT" sz="1400" b="1" dirty="0">
                <a:solidFill>
                  <a:srgbClr val="7030A0"/>
                </a:solidFill>
                <a:latin typeface="Roboto Mono Web"/>
              </a:rPr>
              <a:t> </a:t>
            </a:r>
            <a:r>
              <a:rPr lang="it-IT" sz="1400" b="1" dirty="0" err="1">
                <a:solidFill>
                  <a:srgbClr val="7030A0"/>
                </a:solidFill>
                <a:latin typeface="Roboto Mono Web"/>
              </a:rPr>
              <a:t>Regain</a:t>
            </a:r>
            <a:r>
              <a:rPr lang="it-IT" sz="1400" b="1" dirty="0">
                <a:solidFill>
                  <a:srgbClr val="7030A0"/>
                </a:solidFill>
                <a:latin typeface="Roboto Mono Web"/>
              </a:rPr>
              <a:t>.</a:t>
            </a:r>
            <a:r>
              <a:rPr lang="it-IT" sz="1400" dirty="0">
                <a:solidFill>
                  <a:srgbClr val="1B1B1B"/>
                </a:solidFill>
                <a:latin typeface="Roboto Mono Web"/>
              </a:rPr>
              <a:t> </a:t>
            </a:r>
            <a:r>
              <a:rPr lang="it-IT" sz="1400" b="1" dirty="0" err="1">
                <a:solidFill>
                  <a:srgbClr val="1B1B1B"/>
                </a:solidFill>
                <a:latin typeface="Roboto Mono Web"/>
              </a:rPr>
              <a:t>J</a:t>
            </a:r>
            <a:r>
              <a:rPr lang="it-IT" sz="1400" b="1" dirty="0">
                <a:solidFill>
                  <a:srgbClr val="1B1B1B"/>
                </a:solidFill>
                <a:latin typeface="Roboto Mono Web"/>
              </a:rPr>
              <a:t> </a:t>
            </a:r>
            <a:r>
              <a:rPr lang="it-IT" sz="1400" b="1" dirty="0" err="1">
                <a:solidFill>
                  <a:srgbClr val="1B1B1B"/>
                </a:solidFill>
                <a:latin typeface="Roboto Mono Web"/>
              </a:rPr>
              <a:t>Clin</a:t>
            </a:r>
            <a:r>
              <a:rPr lang="it-IT" sz="1400" b="1" dirty="0">
                <a:solidFill>
                  <a:srgbClr val="1B1B1B"/>
                </a:solidFill>
                <a:latin typeface="Roboto Mono Web"/>
              </a:rPr>
              <a:t> </a:t>
            </a:r>
            <a:r>
              <a:rPr lang="it-IT" sz="1400" b="1" dirty="0" err="1">
                <a:solidFill>
                  <a:srgbClr val="1B1B1B"/>
                </a:solidFill>
                <a:latin typeface="Roboto Mono Web"/>
              </a:rPr>
              <a:t>Endocrinol</a:t>
            </a:r>
            <a:r>
              <a:rPr lang="it-IT" sz="1400" b="1" dirty="0">
                <a:solidFill>
                  <a:srgbClr val="1B1B1B"/>
                </a:solidFill>
                <a:latin typeface="Roboto Mono Web"/>
              </a:rPr>
              <a:t> </a:t>
            </a:r>
            <a:r>
              <a:rPr lang="it-IT" sz="1400" b="1" dirty="0" err="1">
                <a:solidFill>
                  <a:srgbClr val="1B1B1B"/>
                </a:solidFill>
                <a:latin typeface="Roboto Mono Web"/>
              </a:rPr>
              <a:t>Metab</a:t>
            </a:r>
            <a:r>
              <a:rPr lang="it-IT" sz="1400" b="1" dirty="0">
                <a:solidFill>
                  <a:srgbClr val="1B1B1B"/>
                </a:solidFill>
                <a:latin typeface="Roboto Mono Web"/>
              </a:rPr>
              <a:t>. 2021</a:t>
            </a:r>
            <a:endParaRPr lang="it-IT" sz="1400" b="1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3D19A3DA-7357-3C45-A3FB-4FDDA8AAC302}"/>
              </a:ext>
            </a:extLst>
          </p:cNvPr>
          <p:cNvSpPr txBox="1">
            <a:spLocks/>
          </p:cNvSpPr>
          <p:nvPr/>
        </p:nvSpPr>
        <p:spPr>
          <a:xfrm>
            <a:off x="1751014" y="456022"/>
            <a:ext cx="8689976" cy="65921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Quando non </a:t>
            </a:r>
            <a:r>
              <a:rPr lang="it-IT" dirty="0" err="1"/>
              <a:t>RIoperare</a:t>
            </a:r>
            <a:r>
              <a:rPr lang="it-IT" dirty="0"/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2676734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8">
            <a:extLst>
              <a:ext uri="{FF2B5EF4-FFF2-40B4-BE49-F238E27FC236}">
                <a16:creationId xmlns:a16="http://schemas.microsoft.com/office/drawing/2014/main" id="{39D7ABD1-C5D7-4B40-A989-D59A47C5C4F0}"/>
              </a:ext>
            </a:extLst>
          </p:cNvPr>
          <p:cNvSpPr txBox="1"/>
          <p:nvPr/>
        </p:nvSpPr>
        <p:spPr>
          <a:xfrm>
            <a:off x="1331961" y="1051240"/>
            <a:ext cx="8992235" cy="49372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000" spc="-280" dirty="0">
                <a:solidFill>
                  <a:srgbClr val="404040"/>
                </a:solidFill>
                <a:latin typeface="Verdana"/>
                <a:cs typeface="Verdana"/>
              </a:rPr>
              <a:t>Il</a:t>
            </a:r>
            <a:r>
              <a:rPr sz="2000" spc="-1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Verdana"/>
                <a:cs typeface="Verdana"/>
              </a:rPr>
              <a:t>weight</a:t>
            </a:r>
            <a:r>
              <a:rPr sz="2000" spc="-1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Verdana"/>
                <a:cs typeface="Verdana"/>
              </a:rPr>
              <a:t>regain</a:t>
            </a:r>
            <a:r>
              <a:rPr sz="2000" spc="-1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105" dirty="0">
                <a:solidFill>
                  <a:srgbClr val="404040"/>
                </a:solidFill>
                <a:latin typeface="Verdana"/>
                <a:cs typeface="Verdana"/>
              </a:rPr>
              <a:t>è</a:t>
            </a:r>
            <a:r>
              <a:rPr sz="2000" spc="-1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60" dirty="0">
                <a:solidFill>
                  <a:srgbClr val="404040"/>
                </a:solidFill>
                <a:latin typeface="Verdana"/>
                <a:cs typeface="Verdana"/>
              </a:rPr>
              <a:t>un</a:t>
            </a:r>
            <a:r>
              <a:rPr sz="2000" spc="-1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35" dirty="0">
                <a:solidFill>
                  <a:srgbClr val="404040"/>
                </a:solidFill>
                <a:latin typeface="Verdana"/>
                <a:cs typeface="Verdana"/>
              </a:rPr>
              <a:t>fattore</a:t>
            </a:r>
            <a:r>
              <a:rPr sz="2000" spc="-1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35" dirty="0">
                <a:solidFill>
                  <a:srgbClr val="404040"/>
                </a:solidFill>
                <a:latin typeface="Verdana"/>
                <a:cs typeface="Verdana"/>
              </a:rPr>
              <a:t>estramamente</a:t>
            </a:r>
            <a:r>
              <a:rPr sz="2000" spc="-1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Verdana"/>
                <a:cs typeface="Verdana"/>
              </a:rPr>
              <a:t>frequente</a:t>
            </a:r>
            <a:r>
              <a:rPr sz="2000" spc="-1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75" dirty="0">
                <a:solidFill>
                  <a:srgbClr val="404040"/>
                </a:solidFill>
                <a:latin typeface="Verdana"/>
                <a:cs typeface="Verdana"/>
              </a:rPr>
              <a:t>tra</a:t>
            </a:r>
            <a:r>
              <a:rPr sz="2000" spc="-1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160" dirty="0">
                <a:solidFill>
                  <a:srgbClr val="404040"/>
                </a:solidFill>
                <a:latin typeface="Verdana"/>
                <a:cs typeface="Verdana"/>
              </a:rPr>
              <a:t>i</a:t>
            </a:r>
            <a:r>
              <a:rPr sz="2000" spc="-1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70" dirty="0">
                <a:solidFill>
                  <a:srgbClr val="404040"/>
                </a:solidFill>
                <a:latin typeface="Verdana"/>
                <a:cs typeface="Verdana"/>
              </a:rPr>
              <a:t>soggetti sottoposti</a:t>
            </a:r>
            <a:r>
              <a:rPr sz="200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155" dirty="0">
                <a:solidFill>
                  <a:srgbClr val="404040"/>
                </a:solidFill>
                <a:latin typeface="Verdana"/>
                <a:cs typeface="Verdana"/>
              </a:rPr>
              <a:t>a</a:t>
            </a:r>
            <a:r>
              <a:rPr sz="200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80" dirty="0">
                <a:solidFill>
                  <a:srgbClr val="404040"/>
                </a:solidFill>
                <a:latin typeface="Verdana"/>
                <a:cs typeface="Verdana"/>
              </a:rPr>
              <a:t>interventi</a:t>
            </a:r>
            <a:r>
              <a:rPr sz="2000" spc="-8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65" dirty="0">
                <a:solidFill>
                  <a:srgbClr val="404040"/>
                </a:solidFill>
                <a:latin typeface="Verdana"/>
                <a:cs typeface="Verdana"/>
              </a:rPr>
              <a:t>bariatrici,</a:t>
            </a:r>
            <a:r>
              <a:rPr sz="2000" spc="-9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105" dirty="0">
                <a:solidFill>
                  <a:srgbClr val="404040"/>
                </a:solidFill>
                <a:latin typeface="Verdana"/>
                <a:cs typeface="Verdana"/>
              </a:rPr>
              <a:t>e</a:t>
            </a:r>
            <a:r>
              <a:rPr sz="2000" spc="-8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Verdana"/>
                <a:cs typeface="Verdana"/>
              </a:rPr>
              <a:t>rappresenta</a:t>
            </a:r>
            <a:r>
              <a:rPr sz="200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Verdana"/>
                <a:cs typeface="Verdana"/>
              </a:rPr>
              <a:t>un’importante</a:t>
            </a:r>
            <a:r>
              <a:rPr sz="2000" spc="-8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/>
                <a:cs typeface="Verdana"/>
              </a:rPr>
              <a:t>causa</a:t>
            </a:r>
            <a:r>
              <a:rPr sz="2000" spc="-9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Verdana"/>
                <a:cs typeface="Verdana"/>
              </a:rPr>
              <a:t>di </a:t>
            </a:r>
            <a:r>
              <a:rPr sz="2000" spc="-50" dirty="0">
                <a:solidFill>
                  <a:srgbClr val="404040"/>
                </a:solidFill>
                <a:latin typeface="Verdana"/>
                <a:cs typeface="Verdana"/>
              </a:rPr>
              <a:t>redo-</a:t>
            </a:r>
            <a:r>
              <a:rPr sz="2000" spc="-10" dirty="0">
                <a:solidFill>
                  <a:srgbClr val="404040"/>
                </a:solidFill>
                <a:latin typeface="Verdana"/>
                <a:cs typeface="Verdana"/>
              </a:rPr>
              <a:t>surgery.</a:t>
            </a:r>
            <a:endParaRPr lang="it-IT" sz="2000" spc="-10" dirty="0">
              <a:solidFill>
                <a:srgbClr val="404040"/>
              </a:solidFill>
              <a:latin typeface="Verdana"/>
              <a:cs typeface="Verdana"/>
            </a:endParaRPr>
          </a:p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it-IT" sz="2000" dirty="0">
              <a:latin typeface="Verdana"/>
              <a:cs typeface="Verdana"/>
            </a:endParaRPr>
          </a:p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000" spc="-170" dirty="0" err="1">
                <a:solidFill>
                  <a:srgbClr val="404040"/>
                </a:solidFill>
                <a:latin typeface="Verdana"/>
                <a:cs typeface="Verdana"/>
              </a:rPr>
              <a:t>Tra</a:t>
            </a:r>
            <a:r>
              <a:rPr sz="2000" spc="-1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35" dirty="0">
                <a:solidFill>
                  <a:srgbClr val="404040"/>
                </a:solidFill>
                <a:latin typeface="Verdana"/>
                <a:cs typeface="Verdana"/>
              </a:rPr>
              <a:t>le</a:t>
            </a:r>
            <a:r>
              <a:rPr sz="2000" spc="-1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/>
                <a:cs typeface="Verdana"/>
              </a:rPr>
              <a:t>cause</a:t>
            </a:r>
            <a:r>
              <a:rPr sz="2000" spc="-1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105" dirty="0">
                <a:solidFill>
                  <a:srgbClr val="404040"/>
                </a:solidFill>
                <a:latin typeface="Verdana"/>
                <a:cs typeface="Verdana"/>
              </a:rPr>
              <a:t>che</a:t>
            </a:r>
            <a:r>
              <a:rPr sz="2000" spc="-1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35" dirty="0">
                <a:solidFill>
                  <a:srgbClr val="404040"/>
                </a:solidFill>
                <a:latin typeface="Verdana"/>
                <a:cs typeface="Verdana"/>
              </a:rPr>
              <a:t>possono</a:t>
            </a:r>
            <a:r>
              <a:rPr sz="2000" spc="-1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85" dirty="0">
                <a:solidFill>
                  <a:srgbClr val="404040"/>
                </a:solidFill>
                <a:latin typeface="Verdana"/>
                <a:cs typeface="Verdana"/>
              </a:rPr>
              <a:t>indurre</a:t>
            </a:r>
            <a:r>
              <a:rPr sz="2000" spc="-1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165" dirty="0">
                <a:solidFill>
                  <a:srgbClr val="404040"/>
                </a:solidFill>
                <a:latin typeface="Verdana"/>
                <a:cs typeface="Verdana"/>
              </a:rPr>
              <a:t>il</a:t>
            </a:r>
            <a:r>
              <a:rPr sz="2000" spc="-1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/>
                <a:cs typeface="Verdana"/>
              </a:rPr>
              <a:t>weght</a:t>
            </a:r>
            <a:r>
              <a:rPr sz="2000" spc="-1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Verdana"/>
                <a:cs typeface="Verdana"/>
              </a:rPr>
              <a:t>regain</a:t>
            </a:r>
            <a:r>
              <a:rPr sz="20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160" dirty="0">
                <a:solidFill>
                  <a:srgbClr val="404040"/>
                </a:solidFill>
                <a:latin typeface="Verdana"/>
                <a:cs typeface="Verdana"/>
              </a:rPr>
              <a:t>i</a:t>
            </a:r>
            <a:r>
              <a:rPr sz="2000" spc="-1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75" dirty="0" err="1">
                <a:solidFill>
                  <a:srgbClr val="404040"/>
                </a:solidFill>
                <a:latin typeface="Verdana"/>
                <a:cs typeface="Verdana"/>
              </a:rPr>
              <a:t>fattori</a:t>
            </a:r>
            <a:r>
              <a:rPr sz="2000" spc="-1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it-IT" sz="2000" spc="-125" dirty="0">
                <a:solidFill>
                  <a:srgbClr val="404040"/>
                </a:solidFill>
                <a:latin typeface="Verdana"/>
                <a:cs typeface="Verdana"/>
              </a:rPr>
              <a:t>psicologici </a:t>
            </a:r>
            <a:r>
              <a:rPr sz="2000" dirty="0" err="1">
                <a:solidFill>
                  <a:srgbClr val="404040"/>
                </a:solidFill>
                <a:latin typeface="Verdana"/>
                <a:cs typeface="Verdana"/>
              </a:rPr>
              <a:t>hanno</a:t>
            </a:r>
            <a:r>
              <a:rPr sz="2000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60" dirty="0">
                <a:solidFill>
                  <a:srgbClr val="404040"/>
                </a:solidFill>
                <a:latin typeface="Verdana"/>
                <a:cs typeface="Verdana"/>
              </a:rPr>
              <a:t>un</a:t>
            </a:r>
            <a:r>
              <a:rPr sz="2000" spc="-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60" dirty="0">
                <a:solidFill>
                  <a:srgbClr val="404040"/>
                </a:solidFill>
                <a:latin typeface="Verdana"/>
                <a:cs typeface="Verdana"/>
              </a:rPr>
              <a:t>ruolo</a:t>
            </a:r>
            <a:r>
              <a:rPr sz="200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Verdana"/>
                <a:cs typeface="Verdana"/>
              </a:rPr>
              <a:t>di</a:t>
            </a:r>
            <a:r>
              <a:rPr sz="200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/>
                <a:cs typeface="Verdana"/>
              </a:rPr>
              <a:t>grande</a:t>
            </a:r>
            <a:r>
              <a:rPr sz="200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10" dirty="0" err="1">
                <a:solidFill>
                  <a:srgbClr val="404040"/>
                </a:solidFill>
                <a:latin typeface="Verdana"/>
                <a:cs typeface="Verdana"/>
              </a:rPr>
              <a:t>importanza</a:t>
            </a:r>
            <a:r>
              <a:rPr sz="2000" spc="-10" dirty="0">
                <a:solidFill>
                  <a:srgbClr val="404040"/>
                </a:solidFill>
                <a:latin typeface="Verdana"/>
                <a:cs typeface="Verdana"/>
              </a:rPr>
              <a:t>.</a:t>
            </a:r>
            <a:endParaRPr lang="it-IT" sz="2000" spc="-10" dirty="0">
              <a:solidFill>
                <a:srgbClr val="404040"/>
              </a:solidFill>
              <a:latin typeface="Verdana"/>
              <a:cs typeface="Verdana"/>
            </a:endParaRPr>
          </a:p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it-IT" sz="2000" dirty="0">
              <a:latin typeface="Verdana"/>
              <a:cs typeface="Verdana"/>
            </a:endParaRPr>
          </a:p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000" spc="-395" dirty="0">
                <a:solidFill>
                  <a:srgbClr val="404040"/>
                </a:solidFill>
                <a:latin typeface="Verdana"/>
                <a:cs typeface="Verdana"/>
              </a:rPr>
              <a:t>I</a:t>
            </a:r>
            <a:r>
              <a:rPr sz="20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75" dirty="0">
                <a:solidFill>
                  <a:srgbClr val="404040"/>
                </a:solidFill>
                <a:latin typeface="Verdana"/>
                <a:cs typeface="Verdana"/>
              </a:rPr>
              <a:t>fattori</a:t>
            </a:r>
            <a:r>
              <a:rPr sz="2000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/>
                <a:cs typeface="Verdana"/>
              </a:rPr>
              <a:t>psicologici</a:t>
            </a:r>
            <a:r>
              <a:rPr sz="2000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40" dirty="0">
                <a:solidFill>
                  <a:srgbClr val="404040"/>
                </a:solidFill>
                <a:latin typeface="Verdana"/>
                <a:cs typeface="Verdana"/>
              </a:rPr>
              <a:t>implicati</a:t>
            </a:r>
            <a:r>
              <a:rPr sz="2000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35" dirty="0">
                <a:solidFill>
                  <a:srgbClr val="404040"/>
                </a:solidFill>
                <a:latin typeface="Verdana"/>
                <a:cs typeface="Verdana"/>
              </a:rPr>
              <a:t>nel</a:t>
            </a:r>
            <a:r>
              <a:rPr sz="20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/>
                <a:cs typeface="Verdana"/>
              </a:rPr>
              <a:t>weght</a:t>
            </a:r>
            <a:r>
              <a:rPr sz="20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Verdana"/>
                <a:cs typeface="Verdana"/>
              </a:rPr>
              <a:t>ragain</a:t>
            </a:r>
            <a:r>
              <a:rPr sz="2000" spc="-1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/>
                <a:cs typeface="Verdana"/>
              </a:rPr>
              <a:t>devono</a:t>
            </a:r>
            <a:r>
              <a:rPr sz="2000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Verdana"/>
                <a:cs typeface="Verdana"/>
              </a:rPr>
              <a:t>essere </a:t>
            </a:r>
            <a:r>
              <a:rPr sz="2000" spc="-55" dirty="0">
                <a:solidFill>
                  <a:srgbClr val="404040"/>
                </a:solidFill>
                <a:latin typeface="Verdana"/>
                <a:cs typeface="Verdana"/>
              </a:rPr>
              <a:t>individuati</a:t>
            </a:r>
            <a:r>
              <a:rPr sz="2000" spc="-1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35" dirty="0">
                <a:solidFill>
                  <a:srgbClr val="404040"/>
                </a:solidFill>
                <a:latin typeface="Verdana"/>
                <a:cs typeface="Verdana"/>
              </a:rPr>
              <a:t>nel</a:t>
            </a:r>
            <a:r>
              <a:rPr sz="2000" spc="-1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Verdana"/>
                <a:cs typeface="Verdana"/>
              </a:rPr>
              <a:t>percorso</a:t>
            </a:r>
            <a:r>
              <a:rPr sz="20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Verdana"/>
                <a:cs typeface="Verdana"/>
              </a:rPr>
              <a:t>bariatrico</a:t>
            </a:r>
            <a:r>
              <a:rPr sz="2000" spc="-1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105" dirty="0">
                <a:solidFill>
                  <a:srgbClr val="404040"/>
                </a:solidFill>
                <a:latin typeface="Verdana"/>
                <a:cs typeface="Verdana"/>
              </a:rPr>
              <a:t>che</a:t>
            </a:r>
            <a:r>
              <a:rPr sz="20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/>
                <a:cs typeface="Verdana"/>
              </a:rPr>
              <a:t>va</a:t>
            </a:r>
            <a:r>
              <a:rPr sz="2000" spc="-1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/>
                <a:cs typeface="Verdana"/>
              </a:rPr>
              <a:t>dal</a:t>
            </a:r>
            <a:r>
              <a:rPr sz="20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Verdana"/>
                <a:cs typeface="Verdana"/>
              </a:rPr>
              <a:t>pre</a:t>
            </a:r>
            <a:r>
              <a:rPr sz="2000" spc="-1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/>
                <a:cs typeface="Verdana"/>
              </a:rPr>
              <a:t>al</a:t>
            </a:r>
            <a:r>
              <a:rPr sz="20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Verdana"/>
                <a:cs typeface="Verdana"/>
              </a:rPr>
              <a:t>post</a:t>
            </a:r>
            <a:r>
              <a:rPr sz="2000" spc="-1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Verdana"/>
                <a:cs typeface="Verdana"/>
              </a:rPr>
              <a:t>intervento.</a:t>
            </a:r>
            <a:endParaRPr sz="2000" dirty="0">
              <a:latin typeface="Verdana"/>
              <a:cs typeface="Verdana"/>
            </a:endParaRPr>
          </a:p>
          <a:p>
            <a:pPr marL="355600" marR="62230" indent="-342900">
              <a:lnSpc>
                <a:spcPct val="100000"/>
              </a:lnSpc>
              <a:spcBef>
                <a:spcPts val="985"/>
              </a:spcBef>
              <a:buFont typeface="Arial" panose="020B0604020202020204" pitchFamily="34" charset="0"/>
              <a:buChar char="•"/>
            </a:pPr>
            <a:r>
              <a:rPr sz="2000" spc="-40" dirty="0" err="1">
                <a:solidFill>
                  <a:srgbClr val="404040"/>
                </a:solidFill>
                <a:latin typeface="Verdana"/>
                <a:cs typeface="Verdana"/>
              </a:rPr>
              <a:t>L’individuazione</a:t>
            </a:r>
            <a:r>
              <a:rPr sz="20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Verdana"/>
                <a:cs typeface="Verdana"/>
              </a:rPr>
              <a:t>di</a:t>
            </a:r>
            <a:r>
              <a:rPr sz="2000" spc="-1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70" dirty="0">
                <a:solidFill>
                  <a:srgbClr val="404040"/>
                </a:solidFill>
                <a:latin typeface="Verdana"/>
                <a:cs typeface="Verdana"/>
              </a:rPr>
              <a:t>questi</a:t>
            </a:r>
            <a:r>
              <a:rPr sz="20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75" dirty="0">
                <a:solidFill>
                  <a:srgbClr val="404040"/>
                </a:solidFill>
                <a:latin typeface="Verdana"/>
                <a:cs typeface="Verdana"/>
              </a:rPr>
              <a:t>fattori</a:t>
            </a:r>
            <a:r>
              <a:rPr sz="2000" spc="-1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Verdana"/>
                <a:cs typeface="Verdana"/>
              </a:rPr>
              <a:t>di</a:t>
            </a:r>
            <a:r>
              <a:rPr sz="20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80" dirty="0">
                <a:solidFill>
                  <a:srgbClr val="404040"/>
                </a:solidFill>
                <a:latin typeface="Verdana"/>
                <a:cs typeface="Verdana"/>
              </a:rPr>
              <a:t>rischio</a:t>
            </a:r>
            <a:r>
              <a:rPr sz="2000" spc="-1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105" dirty="0">
                <a:solidFill>
                  <a:srgbClr val="404040"/>
                </a:solidFill>
                <a:latin typeface="Verdana"/>
                <a:cs typeface="Verdana"/>
              </a:rPr>
              <a:t>e</a:t>
            </a:r>
            <a:r>
              <a:rPr sz="20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165" dirty="0">
                <a:solidFill>
                  <a:srgbClr val="404040"/>
                </a:solidFill>
                <a:latin typeface="Verdana"/>
                <a:cs typeface="Verdana"/>
              </a:rPr>
              <a:t>il</a:t>
            </a:r>
            <a:r>
              <a:rPr sz="2000" spc="-1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40" dirty="0">
                <a:solidFill>
                  <a:srgbClr val="404040"/>
                </a:solidFill>
                <a:latin typeface="Verdana"/>
                <a:cs typeface="Verdana"/>
              </a:rPr>
              <a:t>trattamento</a:t>
            </a:r>
            <a:r>
              <a:rPr sz="20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150" dirty="0">
                <a:solidFill>
                  <a:srgbClr val="404040"/>
                </a:solidFill>
                <a:latin typeface="Verdana"/>
                <a:cs typeface="Verdana"/>
              </a:rPr>
              <a:t>adeguato </a:t>
            </a:r>
            <a:r>
              <a:rPr sz="2000" spc="-35" dirty="0">
                <a:solidFill>
                  <a:srgbClr val="404040"/>
                </a:solidFill>
                <a:latin typeface="Verdana"/>
                <a:cs typeface="Verdana"/>
              </a:rPr>
              <a:t>possono</a:t>
            </a:r>
            <a:r>
              <a:rPr sz="2000" spc="-1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Verdana"/>
                <a:cs typeface="Verdana"/>
              </a:rPr>
              <a:t>prevenire</a:t>
            </a:r>
            <a:r>
              <a:rPr sz="20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165" dirty="0">
                <a:solidFill>
                  <a:srgbClr val="404040"/>
                </a:solidFill>
                <a:latin typeface="Verdana"/>
                <a:cs typeface="Verdana"/>
              </a:rPr>
              <a:t>il</a:t>
            </a:r>
            <a:r>
              <a:rPr sz="20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/>
                <a:cs typeface="Verdana"/>
              </a:rPr>
              <a:t>recupero</a:t>
            </a:r>
            <a:r>
              <a:rPr sz="20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Verdana"/>
                <a:cs typeface="Verdana"/>
              </a:rPr>
              <a:t>di</a:t>
            </a:r>
            <a:r>
              <a:rPr sz="20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Verdana"/>
                <a:cs typeface="Verdana"/>
              </a:rPr>
              <a:t>peso,</a:t>
            </a:r>
            <a:r>
              <a:rPr sz="2000" spc="-1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65" dirty="0">
                <a:solidFill>
                  <a:srgbClr val="404040"/>
                </a:solidFill>
                <a:latin typeface="Verdana"/>
                <a:cs typeface="Verdana"/>
              </a:rPr>
              <a:t>favorire</a:t>
            </a:r>
            <a:r>
              <a:rPr sz="20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165" dirty="0">
                <a:solidFill>
                  <a:srgbClr val="404040"/>
                </a:solidFill>
                <a:latin typeface="Verdana"/>
                <a:cs typeface="Verdana"/>
              </a:rPr>
              <a:t>il</a:t>
            </a:r>
            <a:r>
              <a:rPr sz="20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Verdana"/>
                <a:cs typeface="Verdana"/>
              </a:rPr>
              <a:t>successo</a:t>
            </a:r>
            <a:r>
              <a:rPr sz="20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Verdana"/>
                <a:cs typeface="Verdana"/>
              </a:rPr>
              <a:t>terapeutico </a:t>
            </a:r>
            <a:r>
              <a:rPr sz="2000" spc="105" dirty="0">
                <a:solidFill>
                  <a:srgbClr val="404040"/>
                </a:solidFill>
                <a:latin typeface="Verdana"/>
                <a:cs typeface="Verdana"/>
              </a:rPr>
              <a:t>e</a:t>
            </a:r>
            <a:r>
              <a:rPr sz="2000" spc="-1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114" dirty="0">
                <a:solidFill>
                  <a:srgbClr val="404040"/>
                </a:solidFill>
                <a:latin typeface="Verdana"/>
                <a:cs typeface="Verdana"/>
              </a:rPr>
              <a:t>ridurre</a:t>
            </a:r>
            <a:r>
              <a:rPr sz="2000" spc="-1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165" dirty="0">
                <a:solidFill>
                  <a:srgbClr val="404040"/>
                </a:solidFill>
                <a:latin typeface="Verdana"/>
                <a:cs typeface="Verdana"/>
              </a:rPr>
              <a:t>il</a:t>
            </a:r>
            <a:r>
              <a:rPr sz="2000" spc="-1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110" dirty="0">
                <a:solidFill>
                  <a:srgbClr val="404040"/>
                </a:solidFill>
                <a:latin typeface="Verdana"/>
                <a:cs typeface="Verdana"/>
              </a:rPr>
              <a:t>rischi</a:t>
            </a:r>
            <a:r>
              <a:rPr sz="2000" spc="-1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Verdana"/>
                <a:cs typeface="Verdana"/>
              </a:rPr>
              <a:t>di</a:t>
            </a:r>
            <a:r>
              <a:rPr sz="2000" spc="-1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/>
                <a:cs typeface="Verdana"/>
              </a:rPr>
              <a:t>una</a:t>
            </a:r>
            <a:r>
              <a:rPr sz="2000" spc="-1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Verdana"/>
                <a:cs typeface="Verdana"/>
              </a:rPr>
              <a:t>redo-</a:t>
            </a:r>
            <a:r>
              <a:rPr sz="2000" spc="-10" dirty="0">
                <a:solidFill>
                  <a:srgbClr val="404040"/>
                </a:solidFill>
                <a:latin typeface="Verdana"/>
                <a:cs typeface="Verdana"/>
              </a:rPr>
              <a:t>surgery</a:t>
            </a:r>
            <a:endParaRPr sz="2000" dirty="0">
              <a:latin typeface="Verdana"/>
              <a:cs typeface="Verdana"/>
            </a:endParaRPr>
          </a:p>
          <a:p>
            <a:pPr marL="355600" marR="127635" indent="-342900">
              <a:lnSpc>
                <a:spcPct val="100000"/>
              </a:lnSpc>
              <a:spcBef>
                <a:spcPts val="1005"/>
              </a:spcBef>
              <a:buFont typeface="Arial" panose="020B0604020202020204" pitchFamily="34" charset="0"/>
              <a:buChar char="•"/>
            </a:pPr>
            <a:r>
              <a:rPr sz="2000" spc="-114" dirty="0">
                <a:solidFill>
                  <a:srgbClr val="404040"/>
                </a:solidFill>
                <a:latin typeface="Verdana"/>
                <a:cs typeface="Verdana"/>
              </a:rPr>
              <a:t>Un</a:t>
            </a:r>
            <a:r>
              <a:rPr sz="2000" spc="-1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65" dirty="0">
                <a:solidFill>
                  <a:srgbClr val="404040"/>
                </a:solidFill>
                <a:latin typeface="Verdana"/>
                <a:cs typeface="Verdana"/>
              </a:rPr>
              <a:t>adeguato</a:t>
            </a:r>
            <a:r>
              <a:rPr sz="2000" spc="-1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40" dirty="0">
                <a:solidFill>
                  <a:srgbClr val="404040"/>
                </a:solidFill>
                <a:latin typeface="Verdana"/>
                <a:cs typeface="Verdana"/>
              </a:rPr>
              <a:t>supporto</a:t>
            </a:r>
            <a:r>
              <a:rPr sz="2000" spc="-1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/>
                <a:cs typeface="Verdana"/>
              </a:rPr>
              <a:t>psicoterapeutico</a:t>
            </a:r>
            <a:r>
              <a:rPr sz="2000" spc="-1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35" dirty="0">
                <a:solidFill>
                  <a:srgbClr val="404040"/>
                </a:solidFill>
                <a:latin typeface="Verdana"/>
                <a:cs typeface="Verdana"/>
              </a:rPr>
              <a:t>nel</a:t>
            </a:r>
            <a:r>
              <a:rPr sz="2000" spc="-1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Verdana"/>
                <a:cs typeface="Verdana"/>
              </a:rPr>
              <a:t>pre</a:t>
            </a:r>
            <a:r>
              <a:rPr sz="2000" spc="-1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105" dirty="0">
                <a:solidFill>
                  <a:srgbClr val="404040"/>
                </a:solidFill>
                <a:latin typeface="Verdana"/>
                <a:cs typeface="Verdana"/>
              </a:rPr>
              <a:t>e</a:t>
            </a:r>
            <a:r>
              <a:rPr sz="2000" spc="-1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35" dirty="0">
                <a:solidFill>
                  <a:srgbClr val="404040"/>
                </a:solidFill>
                <a:latin typeface="Verdana"/>
                <a:cs typeface="Verdana"/>
              </a:rPr>
              <a:t>nel</a:t>
            </a:r>
            <a:r>
              <a:rPr sz="2000" spc="-1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Verdana"/>
                <a:cs typeface="Verdana"/>
              </a:rPr>
              <a:t>post</a:t>
            </a:r>
            <a:r>
              <a:rPr sz="2000" spc="-1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it-IT" sz="2000" spc="-135" dirty="0">
                <a:solidFill>
                  <a:srgbClr val="404040"/>
                </a:solidFill>
                <a:latin typeface="Verdana"/>
                <a:cs typeface="Verdana"/>
              </a:rPr>
              <a:t>chirurgico </a:t>
            </a:r>
            <a:r>
              <a:rPr sz="2000" dirty="0" err="1">
                <a:solidFill>
                  <a:srgbClr val="404040"/>
                </a:solidFill>
                <a:latin typeface="Verdana"/>
                <a:cs typeface="Verdana"/>
              </a:rPr>
              <a:t>può</a:t>
            </a:r>
            <a:r>
              <a:rPr sz="2000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114" dirty="0">
                <a:solidFill>
                  <a:srgbClr val="404040"/>
                </a:solidFill>
                <a:latin typeface="Verdana"/>
                <a:cs typeface="Verdana"/>
              </a:rPr>
              <a:t>ridurre</a:t>
            </a:r>
            <a:r>
              <a:rPr sz="2000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165" dirty="0">
                <a:solidFill>
                  <a:srgbClr val="404040"/>
                </a:solidFill>
                <a:latin typeface="Verdana"/>
                <a:cs typeface="Verdana"/>
              </a:rPr>
              <a:t>il</a:t>
            </a:r>
            <a:r>
              <a:rPr sz="2000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80" dirty="0">
                <a:solidFill>
                  <a:srgbClr val="404040"/>
                </a:solidFill>
                <a:latin typeface="Verdana"/>
                <a:cs typeface="Verdana"/>
              </a:rPr>
              <a:t>rischio</a:t>
            </a:r>
            <a:r>
              <a:rPr sz="2000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Verdana"/>
                <a:cs typeface="Verdana"/>
              </a:rPr>
              <a:t>di</a:t>
            </a:r>
            <a:r>
              <a:rPr sz="2000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45" dirty="0">
                <a:solidFill>
                  <a:srgbClr val="404040"/>
                </a:solidFill>
                <a:latin typeface="Verdana"/>
                <a:cs typeface="Verdana"/>
              </a:rPr>
              <a:t>scarsa</a:t>
            </a:r>
            <a:r>
              <a:rPr sz="2000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/>
                <a:cs typeface="Verdana"/>
              </a:rPr>
              <a:t>aderenza</a:t>
            </a:r>
            <a:r>
              <a:rPr sz="2000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/>
                <a:cs typeface="Verdana"/>
              </a:rPr>
              <a:t>al</a:t>
            </a:r>
            <a:r>
              <a:rPr sz="2000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40" dirty="0">
                <a:solidFill>
                  <a:srgbClr val="404040"/>
                </a:solidFill>
                <a:latin typeface="Verdana"/>
                <a:cs typeface="Verdana"/>
              </a:rPr>
              <a:t>trattamento</a:t>
            </a:r>
            <a:r>
              <a:rPr sz="2000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105" dirty="0">
                <a:solidFill>
                  <a:srgbClr val="404040"/>
                </a:solidFill>
                <a:latin typeface="Verdana"/>
                <a:cs typeface="Verdana"/>
              </a:rPr>
              <a:t>e</a:t>
            </a:r>
            <a:r>
              <a:rPr sz="2000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Verdana"/>
                <a:cs typeface="Verdana"/>
              </a:rPr>
              <a:t>di</a:t>
            </a:r>
            <a:r>
              <a:rPr sz="2000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Verdana"/>
                <a:cs typeface="Verdana"/>
              </a:rPr>
              <a:t>drop-</a:t>
            </a:r>
            <a:r>
              <a:rPr sz="2000" spc="-20" dirty="0">
                <a:solidFill>
                  <a:srgbClr val="404040"/>
                </a:solidFill>
                <a:latin typeface="Verdana"/>
                <a:cs typeface="Verdana"/>
              </a:rPr>
              <a:t>out, </a:t>
            </a:r>
            <a:r>
              <a:rPr sz="2000" spc="105" dirty="0">
                <a:solidFill>
                  <a:srgbClr val="404040"/>
                </a:solidFill>
                <a:latin typeface="Verdana"/>
                <a:cs typeface="Verdana"/>
              </a:rPr>
              <a:t>che</a:t>
            </a:r>
            <a:r>
              <a:rPr sz="2000" spc="-1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90" dirty="0">
                <a:solidFill>
                  <a:srgbClr val="404040"/>
                </a:solidFill>
                <a:latin typeface="Verdana"/>
                <a:cs typeface="Verdana"/>
              </a:rPr>
              <a:t>spesso</a:t>
            </a:r>
            <a:r>
              <a:rPr sz="2000" spc="-1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105" dirty="0">
                <a:solidFill>
                  <a:srgbClr val="404040"/>
                </a:solidFill>
                <a:latin typeface="Verdana"/>
                <a:cs typeface="Verdana"/>
              </a:rPr>
              <a:t>è</a:t>
            </a:r>
            <a:r>
              <a:rPr sz="2000" spc="-1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Verdana"/>
                <a:cs typeface="Verdana"/>
              </a:rPr>
              <a:t>correlato</a:t>
            </a:r>
            <a:r>
              <a:rPr sz="2000" spc="-1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155" dirty="0">
                <a:solidFill>
                  <a:srgbClr val="404040"/>
                </a:solidFill>
                <a:latin typeface="Verdana"/>
                <a:cs typeface="Verdana"/>
              </a:rPr>
              <a:t>a</a:t>
            </a:r>
            <a:r>
              <a:rPr sz="2000" spc="-1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Verdana"/>
                <a:cs typeface="Verdana"/>
              </a:rPr>
              <a:t>weight</a:t>
            </a:r>
            <a:r>
              <a:rPr sz="2000" spc="-1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Verdana"/>
                <a:cs typeface="Verdana"/>
              </a:rPr>
              <a:t>regain</a:t>
            </a:r>
            <a:endParaRPr sz="20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8936032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71F4F2-C01B-7845-A887-B7EB78E3C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53CDCF3-72FC-234E-98CE-3CF07B4D11F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392236" y="0"/>
            <a:ext cx="5799764" cy="6859279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BFCB690-5FAB-054C-8FDE-4C9BEB99B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568" y="618517"/>
            <a:ext cx="4666788" cy="266673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4C894820-0DDE-A249-B8F2-6C620B4219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761" y="3943350"/>
            <a:ext cx="3988358" cy="223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9604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83BB89-6274-B940-9379-2747D64D5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908" y="3052169"/>
            <a:ext cx="10364451" cy="699920"/>
          </a:xfrm>
        </p:spPr>
        <p:txBody>
          <a:bodyPr/>
          <a:lstStyle/>
          <a:p>
            <a:r>
              <a:rPr lang="it-IT" dirty="0" err="1"/>
              <a:t>realta’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0EC3BE-23AA-4C43-B449-36B3C9E1395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60908" y="3843812"/>
            <a:ext cx="10363826" cy="2608945"/>
          </a:xfrm>
        </p:spPr>
        <p:txBody>
          <a:bodyPr/>
          <a:lstStyle/>
          <a:p>
            <a:r>
              <a:rPr lang="it-IT" dirty="0"/>
              <a:t>Purtroppo oggi c’è una estrema facilità nel porre indicazione alla chirurgia </a:t>
            </a:r>
            <a:r>
              <a:rPr lang="it-IT" dirty="0" err="1"/>
              <a:t>bariatrica</a:t>
            </a:r>
            <a:r>
              <a:rPr lang="it-IT" dirty="0"/>
              <a:t> di revisione e qualche volta primaria</a:t>
            </a:r>
          </a:p>
          <a:p>
            <a:r>
              <a:rPr lang="it-IT" dirty="0" err="1"/>
              <a:t>Perche</a:t>
            </a:r>
            <a:r>
              <a:rPr lang="it-IT" dirty="0"/>
              <a:t>’?:</a:t>
            </a:r>
          </a:p>
          <a:p>
            <a:pPr lvl="1"/>
            <a:r>
              <a:rPr lang="it-IT" dirty="0"/>
              <a:t>Numeri</a:t>
            </a:r>
          </a:p>
          <a:p>
            <a:pPr lvl="1"/>
            <a:r>
              <a:rPr lang="it-IT" dirty="0"/>
              <a:t>Facilità della tecnica in certi casi</a:t>
            </a:r>
          </a:p>
          <a:p>
            <a:pPr lvl="1"/>
            <a:r>
              <a:rPr lang="it-IT" dirty="0"/>
              <a:t>Senso di superiorità nei confronti di psicologhe e dietiste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D5C67B16-42C2-6F44-8CC2-30E903725F33}"/>
              </a:ext>
            </a:extLst>
          </p:cNvPr>
          <p:cNvSpPr txBox="1">
            <a:spLocks/>
          </p:cNvSpPr>
          <p:nvPr/>
        </p:nvSpPr>
        <p:spPr>
          <a:xfrm>
            <a:off x="960908" y="351501"/>
            <a:ext cx="10363826" cy="260894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Abbiamo il dovere di verificare tutti questi aspetti</a:t>
            </a:r>
          </a:p>
          <a:p>
            <a:r>
              <a:rPr lang="it-IT" dirty="0"/>
              <a:t>Laddove possibile intervenire sulle cause del fallimento</a:t>
            </a:r>
          </a:p>
          <a:p>
            <a:r>
              <a:rPr lang="it-IT" dirty="0"/>
              <a:t>Altrimenti avremo un nuovo fallimento</a:t>
            </a:r>
          </a:p>
          <a:p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170102B-E23A-9049-8C84-B83409774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525" y="1916820"/>
            <a:ext cx="1817000" cy="179288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E2DDF3D1-28C5-9041-977E-86F185343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5427" y="1916820"/>
            <a:ext cx="2266986" cy="170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3424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C58F4A-F9B7-A241-9DC8-5A439ED5F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905483"/>
          </a:xfrm>
          <a:solidFill>
            <a:srgbClr val="FFC000">
              <a:alpha val="64000"/>
            </a:srgbClr>
          </a:solidFill>
        </p:spPr>
        <p:txBody>
          <a:bodyPr/>
          <a:lstStyle/>
          <a:p>
            <a:r>
              <a:rPr lang="it-IT" dirty="0"/>
              <a:t>La valutazione è veramente multidisciplinare?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EAB47F-12A9-F24A-B26D-C121B4F9975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3680" y="1950532"/>
            <a:ext cx="11887200" cy="4064188"/>
          </a:xfrm>
        </p:spPr>
        <p:txBody>
          <a:bodyPr>
            <a:normAutofit fontScale="92500" lnSpcReduction="10000"/>
          </a:bodyPr>
          <a:lstStyle/>
          <a:p>
            <a:r>
              <a:rPr lang="it-IT" b="1" dirty="0"/>
              <a:t>Che percentuali di non idonei dal punto di vista </a:t>
            </a:r>
            <a:r>
              <a:rPr lang="it-IT" b="1" dirty="0" err="1"/>
              <a:t>psico</a:t>
            </a:r>
            <a:r>
              <a:rPr lang="it-IT" b="1" dirty="0"/>
              <a:t>-nutrizionale abbiamo?</a:t>
            </a:r>
          </a:p>
          <a:p>
            <a:endParaRPr lang="it-IT" b="1" dirty="0"/>
          </a:p>
          <a:p>
            <a:r>
              <a:rPr lang="it-IT" b="1" dirty="0"/>
              <a:t>Quanto ci atteniamo alle indicazioni della nostra psicologa e dietista?</a:t>
            </a:r>
          </a:p>
          <a:p>
            <a:endParaRPr lang="it-IT" b="1" dirty="0"/>
          </a:p>
          <a:p>
            <a:r>
              <a:rPr lang="it-IT" b="1" dirty="0"/>
              <a:t>Che percentuale avete di presa in carico per quei pazienti con controindicazioni relative?</a:t>
            </a:r>
          </a:p>
          <a:p>
            <a:endParaRPr lang="it-IT" b="1" dirty="0"/>
          </a:p>
          <a:p>
            <a:r>
              <a:rPr lang="it-IT" b="1" dirty="0"/>
              <a:t> Vi è mai capitato di ricevere al follow-up pazienti scartati operati in altra sede?</a:t>
            </a:r>
          </a:p>
          <a:p>
            <a:endParaRPr lang="it-IT" b="1" dirty="0"/>
          </a:p>
          <a:p>
            <a:r>
              <a:rPr lang="it-IT" b="1" dirty="0"/>
              <a:t>Vi </a:t>
            </a:r>
            <a:r>
              <a:rPr lang="it-IT" b="1" dirty="0" err="1"/>
              <a:t>e’</a:t>
            </a:r>
            <a:r>
              <a:rPr lang="it-IT" b="1" dirty="0"/>
              <a:t> mai capitato di visitare pazienti che non avreste mai operato? O rioperato?</a:t>
            </a:r>
          </a:p>
          <a:p>
            <a:endParaRPr lang="it-IT" b="1" dirty="0"/>
          </a:p>
          <a:p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5412400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8F2FCA-4E05-DD4B-9586-70BD4892E2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56305" y="644618"/>
            <a:ext cx="10363826" cy="3424107"/>
          </a:xfrm>
        </p:spPr>
        <p:txBody>
          <a:bodyPr/>
          <a:lstStyle/>
          <a:p>
            <a:r>
              <a:rPr lang="it-IT" dirty="0"/>
              <a:t>la chirurgia revisionale è ampiamente proposta in tutto il mondo e sta diventando sempre più popolare, ma </a:t>
            </a:r>
            <a:r>
              <a:rPr lang="it-IT" b="1" dirty="0">
                <a:solidFill>
                  <a:srgbClr val="C00000"/>
                </a:solidFill>
              </a:rPr>
              <a:t>è difficile stabilire un processo decisionale comune. </a:t>
            </a:r>
          </a:p>
          <a:p>
            <a:r>
              <a:rPr lang="it-IT" dirty="0"/>
              <a:t>Nella letteratura esistente, nessun RCT ha documentato gli effetti di vari interventi chirurgici revisionali su WR/IWL quindi, la </a:t>
            </a:r>
            <a:r>
              <a:rPr lang="it-IT" dirty="0">
                <a:solidFill>
                  <a:srgbClr val="C00000"/>
                </a:solidFill>
              </a:rPr>
              <a:t>domanda </a:t>
            </a:r>
            <a:r>
              <a:rPr lang="it-IT" b="1" dirty="0">
                <a:solidFill>
                  <a:srgbClr val="C00000"/>
                </a:solidFill>
              </a:rPr>
              <a:t>"qual è il tipo di intervento chirurgico revisionale adatto per WR/IWL in termini di migliore WL e minori complicazioni" rimane senza una vera risposta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5C021C60-E930-7449-82B3-D9DBB88C9150}"/>
              </a:ext>
            </a:extLst>
          </p:cNvPr>
          <p:cNvSpPr/>
          <p:nvPr/>
        </p:nvSpPr>
        <p:spPr>
          <a:xfrm>
            <a:off x="956305" y="4050480"/>
            <a:ext cx="103638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1B1B1B"/>
                </a:solidFill>
                <a:latin typeface="Cambria" panose="02040503050406030204" pitchFamily="18" charset="0"/>
              </a:rPr>
              <a:t>Linee guida EAES 2020: “ad oggi non sono disponibili raccomandazioni su come affrontare il problema’’ </a:t>
            </a:r>
          </a:p>
          <a:p>
            <a:endParaRPr lang="it-IT" dirty="0">
              <a:solidFill>
                <a:srgbClr val="1B1B1B"/>
              </a:solidFill>
              <a:latin typeface="Cambria" panose="02040503050406030204" pitchFamily="18" charset="0"/>
            </a:endParaRPr>
          </a:p>
          <a:p>
            <a:r>
              <a:rPr lang="it-IT" dirty="0">
                <a:solidFill>
                  <a:srgbClr val="C00000"/>
                </a:solidFill>
                <a:latin typeface="Cambria" panose="02040503050406030204" pitchFamily="18" charset="0"/>
              </a:rPr>
              <a:t>La decisione clinica di procedere con la chirurgia </a:t>
            </a:r>
            <a:r>
              <a:rPr lang="it-IT" dirty="0" err="1">
                <a:solidFill>
                  <a:srgbClr val="C00000"/>
                </a:solidFill>
                <a:latin typeface="Cambria" panose="02040503050406030204" pitchFamily="18" charset="0"/>
              </a:rPr>
              <a:t>bariatrica</a:t>
            </a:r>
            <a:r>
              <a:rPr lang="it-IT" dirty="0">
                <a:solidFill>
                  <a:srgbClr val="C00000"/>
                </a:solidFill>
                <a:latin typeface="Cambria" panose="02040503050406030204" pitchFamily="18" charset="0"/>
              </a:rPr>
              <a:t>/metabolica revisionale deve basarsi su una valutazione multidisciplinare completa del paziente, come raccomandato per la procedura primaria</a:t>
            </a:r>
            <a:r>
              <a:rPr lang="it-IT" dirty="0">
                <a:solidFill>
                  <a:srgbClr val="1B1B1B"/>
                </a:solidFill>
                <a:latin typeface="Cambria" panose="02040503050406030204" pitchFamily="18" charset="0"/>
              </a:rPr>
              <a:t> 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383142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944DEDB-8FFD-3A4F-8E25-DA5D82767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1970" y="1295414"/>
            <a:ext cx="6607629" cy="438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797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BA97171-CB7B-D54B-A6E8-E9C4E1CC688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9860" y="931699"/>
            <a:ext cx="4274918" cy="2715271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it-IT" sz="1800" dirty="0"/>
              <a:t>RYGB revisionale</a:t>
            </a:r>
          </a:p>
          <a:p>
            <a:endParaRPr lang="it-IT" sz="1800" dirty="0"/>
          </a:p>
          <a:p>
            <a:r>
              <a:rPr lang="it-IT" sz="1800" dirty="0"/>
              <a:t>RYGB dopo sleeve</a:t>
            </a:r>
          </a:p>
          <a:p>
            <a:endParaRPr lang="it-IT" sz="1800" dirty="0"/>
          </a:p>
          <a:p>
            <a:r>
              <a:rPr lang="it-IT" sz="1800" dirty="0"/>
              <a:t>RYGB o Sleeve dopo bendaggio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36E5A10A-C245-D644-90C6-B5159480F007}"/>
              </a:ext>
            </a:extLst>
          </p:cNvPr>
          <p:cNvSpPr/>
          <p:nvPr/>
        </p:nvSpPr>
        <p:spPr>
          <a:xfrm>
            <a:off x="389860" y="398069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/>
              <a:t>Tran DD, </a:t>
            </a:r>
            <a:r>
              <a:rPr lang="it-IT" dirty="0" err="1"/>
              <a:t>Nwokeabia</a:t>
            </a:r>
            <a:r>
              <a:rPr lang="it-IT" dirty="0"/>
              <a:t> ID, </a:t>
            </a:r>
            <a:r>
              <a:rPr lang="it-IT" dirty="0" err="1"/>
              <a:t>Purnell</a:t>
            </a:r>
            <a:r>
              <a:rPr lang="it-IT" dirty="0"/>
              <a:t> </a:t>
            </a:r>
            <a:r>
              <a:rPr lang="it-IT" dirty="0" err="1"/>
              <a:t>S</a:t>
            </a:r>
            <a:r>
              <a:rPr lang="it-IT" dirty="0"/>
              <a:t>, </a:t>
            </a:r>
            <a:r>
              <a:rPr lang="it-IT" dirty="0" err="1"/>
              <a:t>Zafar</a:t>
            </a:r>
            <a:r>
              <a:rPr lang="it-IT" dirty="0"/>
              <a:t> SN, Ortega G, Hughes K, et al. </a:t>
            </a:r>
            <a:r>
              <a:rPr lang="it-IT" dirty="0" err="1">
                <a:solidFill>
                  <a:srgbClr val="7030A0"/>
                </a:solidFill>
              </a:rPr>
              <a:t>Revision</a:t>
            </a:r>
            <a:r>
              <a:rPr lang="it-IT" dirty="0">
                <a:solidFill>
                  <a:srgbClr val="7030A0"/>
                </a:solidFill>
              </a:rPr>
              <a:t> of Roux-En-Y </a:t>
            </a:r>
            <a:r>
              <a:rPr lang="it-IT" dirty="0" err="1">
                <a:solidFill>
                  <a:srgbClr val="7030A0"/>
                </a:solidFill>
              </a:rPr>
              <a:t>gastric</a:t>
            </a:r>
            <a:r>
              <a:rPr lang="it-IT" dirty="0">
                <a:solidFill>
                  <a:srgbClr val="7030A0"/>
                </a:solidFill>
              </a:rPr>
              <a:t> bypass for </a:t>
            </a:r>
            <a:r>
              <a:rPr lang="it-IT" dirty="0" err="1">
                <a:solidFill>
                  <a:srgbClr val="7030A0"/>
                </a:solidFill>
              </a:rPr>
              <a:t>weight</a:t>
            </a:r>
            <a:r>
              <a:rPr lang="it-IT" dirty="0">
                <a:solidFill>
                  <a:srgbClr val="7030A0"/>
                </a:solidFill>
              </a:rPr>
              <a:t> </a:t>
            </a:r>
            <a:r>
              <a:rPr lang="it-IT" dirty="0" err="1">
                <a:solidFill>
                  <a:srgbClr val="7030A0"/>
                </a:solidFill>
              </a:rPr>
              <a:t>regain</a:t>
            </a:r>
            <a:r>
              <a:rPr lang="it-IT" dirty="0">
                <a:solidFill>
                  <a:srgbClr val="7030A0"/>
                </a:solidFill>
              </a:rPr>
              <a:t>: a </a:t>
            </a:r>
            <a:r>
              <a:rPr lang="it-IT" dirty="0" err="1">
                <a:solidFill>
                  <a:srgbClr val="7030A0"/>
                </a:solidFill>
              </a:rPr>
              <a:t>systematic</a:t>
            </a:r>
            <a:r>
              <a:rPr lang="it-IT" dirty="0">
                <a:solidFill>
                  <a:srgbClr val="7030A0"/>
                </a:solidFill>
              </a:rPr>
              <a:t> </a:t>
            </a:r>
            <a:r>
              <a:rPr lang="it-IT" dirty="0" err="1">
                <a:solidFill>
                  <a:srgbClr val="7030A0"/>
                </a:solidFill>
              </a:rPr>
              <a:t>review</a:t>
            </a:r>
            <a:r>
              <a:rPr lang="it-IT" dirty="0">
                <a:solidFill>
                  <a:srgbClr val="7030A0"/>
                </a:solidFill>
              </a:rPr>
              <a:t> of </a:t>
            </a:r>
            <a:r>
              <a:rPr lang="it-IT" dirty="0" err="1">
                <a:solidFill>
                  <a:srgbClr val="7030A0"/>
                </a:solidFill>
              </a:rPr>
              <a:t>techniques</a:t>
            </a:r>
            <a:r>
              <a:rPr lang="it-IT" dirty="0">
                <a:solidFill>
                  <a:srgbClr val="7030A0"/>
                </a:solidFill>
              </a:rPr>
              <a:t> and </a:t>
            </a:r>
            <a:r>
              <a:rPr lang="it-IT" dirty="0" err="1">
                <a:solidFill>
                  <a:srgbClr val="7030A0"/>
                </a:solidFill>
              </a:rPr>
              <a:t>outcomes</a:t>
            </a:r>
            <a:r>
              <a:rPr lang="it-IT" dirty="0"/>
              <a:t>. </a:t>
            </a:r>
            <a:r>
              <a:rPr lang="it-IT" b="1" dirty="0" err="1"/>
              <a:t>Obes</a:t>
            </a:r>
            <a:r>
              <a:rPr lang="it-IT" b="1" dirty="0"/>
              <a:t> </a:t>
            </a:r>
            <a:r>
              <a:rPr lang="it-IT" b="1" dirty="0" err="1"/>
              <a:t>Surg</a:t>
            </a:r>
            <a:r>
              <a:rPr lang="it-IT" b="1" dirty="0"/>
              <a:t>. 2016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C8AFB8FC-7BAC-AB4E-9877-DCC03FB30074}"/>
              </a:ext>
            </a:extLst>
          </p:cNvPr>
          <p:cNvSpPr/>
          <p:nvPr/>
        </p:nvSpPr>
        <p:spPr>
          <a:xfrm>
            <a:off x="5723861" y="537362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err="1"/>
              <a:t>Matar</a:t>
            </a:r>
            <a:r>
              <a:rPr lang="it-IT" dirty="0"/>
              <a:t> </a:t>
            </a:r>
            <a:r>
              <a:rPr lang="it-IT" dirty="0" err="1"/>
              <a:t>R</a:t>
            </a:r>
            <a:r>
              <a:rPr lang="it-IT" dirty="0"/>
              <a:t>, </a:t>
            </a:r>
            <a:r>
              <a:rPr lang="it-IT" dirty="0" err="1"/>
              <a:t>Monzer</a:t>
            </a:r>
            <a:r>
              <a:rPr lang="it-IT" dirty="0"/>
              <a:t> </a:t>
            </a:r>
            <a:r>
              <a:rPr lang="it-IT" dirty="0" err="1"/>
              <a:t>N</a:t>
            </a:r>
            <a:r>
              <a:rPr lang="it-IT" dirty="0"/>
              <a:t>, </a:t>
            </a:r>
            <a:r>
              <a:rPr lang="it-IT" dirty="0" err="1"/>
              <a:t>Jaruvongvanich</a:t>
            </a:r>
            <a:r>
              <a:rPr lang="it-IT" dirty="0"/>
              <a:t> V, </a:t>
            </a:r>
            <a:r>
              <a:rPr lang="it-IT" dirty="0" err="1"/>
              <a:t>Abusaleh</a:t>
            </a:r>
            <a:r>
              <a:rPr lang="it-IT" dirty="0"/>
              <a:t> </a:t>
            </a:r>
            <a:r>
              <a:rPr lang="it-IT" dirty="0" err="1"/>
              <a:t>R</a:t>
            </a:r>
            <a:r>
              <a:rPr lang="it-IT" dirty="0"/>
              <a:t>, </a:t>
            </a:r>
            <a:r>
              <a:rPr lang="it-IT" dirty="0" err="1"/>
              <a:t>Vargas</a:t>
            </a:r>
            <a:r>
              <a:rPr lang="it-IT" dirty="0"/>
              <a:t> EJ, Maselli DB, et al. </a:t>
            </a:r>
            <a:r>
              <a:rPr lang="it-IT" dirty="0" err="1">
                <a:solidFill>
                  <a:srgbClr val="7030A0"/>
                </a:solidFill>
              </a:rPr>
              <a:t>Indications</a:t>
            </a:r>
            <a:r>
              <a:rPr lang="it-IT" dirty="0">
                <a:solidFill>
                  <a:srgbClr val="7030A0"/>
                </a:solidFill>
              </a:rPr>
              <a:t> and </a:t>
            </a:r>
            <a:r>
              <a:rPr lang="it-IT" dirty="0" err="1">
                <a:solidFill>
                  <a:srgbClr val="7030A0"/>
                </a:solidFill>
              </a:rPr>
              <a:t>outcomes</a:t>
            </a:r>
            <a:r>
              <a:rPr lang="it-IT" dirty="0">
                <a:solidFill>
                  <a:srgbClr val="7030A0"/>
                </a:solidFill>
              </a:rPr>
              <a:t> of </a:t>
            </a:r>
            <a:r>
              <a:rPr lang="it-IT" dirty="0" err="1">
                <a:solidFill>
                  <a:srgbClr val="7030A0"/>
                </a:solidFill>
              </a:rPr>
              <a:t>conversion</a:t>
            </a:r>
            <a:r>
              <a:rPr lang="it-IT" dirty="0">
                <a:solidFill>
                  <a:srgbClr val="7030A0"/>
                </a:solidFill>
              </a:rPr>
              <a:t> of sleeve </a:t>
            </a:r>
            <a:r>
              <a:rPr lang="it-IT" dirty="0" err="1">
                <a:solidFill>
                  <a:srgbClr val="7030A0"/>
                </a:solidFill>
              </a:rPr>
              <a:t>gastrectomy</a:t>
            </a:r>
            <a:r>
              <a:rPr lang="it-IT" dirty="0">
                <a:solidFill>
                  <a:srgbClr val="7030A0"/>
                </a:solidFill>
              </a:rPr>
              <a:t> to Roux-en-Y </a:t>
            </a:r>
            <a:r>
              <a:rPr lang="it-IT" dirty="0" err="1">
                <a:solidFill>
                  <a:srgbClr val="7030A0"/>
                </a:solidFill>
              </a:rPr>
              <a:t>gastric</a:t>
            </a:r>
            <a:r>
              <a:rPr lang="it-IT" dirty="0">
                <a:solidFill>
                  <a:srgbClr val="7030A0"/>
                </a:solidFill>
              </a:rPr>
              <a:t> bypass: a </a:t>
            </a:r>
            <a:r>
              <a:rPr lang="it-IT" dirty="0" err="1">
                <a:solidFill>
                  <a:srgbClr val="7030A0"/>
                </a:solidFill>
              </a:rPr>
              <a:t>systematic</a:t>
            </a:r>
            <a:r>
              <a:rPr lang="it-IT" dirty="0">
                <a:solidFill>
                  <a:srgbClr val="7030A0"/>
                </a:solidFill>
              </a:rPr>
              <a:t> </a:t>
            </a:r>
            <a:r>
              <a:rPr lang="it-IT" dirty="0" err="1">
                <a:solidFill>
                  <a:srgbClr val="7030A0"/>
                </a:solidFill>
              </a:rPr>
              <a:t>review</a:t>
            </a:r>
            <a:r>
              <a:rPr lang="it-IT" dirty="0">
                <a:solidFill>
                  <a:srgbClr val="7030A0"/>
                </a:solidFill>
              </a:rPr>
              <a:t> and a meta-</a:t>
            </a:r>
            <a:r>
              <a:rPr lang="it-IT" dirty="0" err="1">
                <a:solidFill>
                  <a:srgbClr val="7030A0"/>
                </a:solidFill>
              </a:rPr>
              <a:t>analysis</a:t>
            </a:r>
            <a:r>
              <a:rPr lang="it-IT" b="1" dirty="0"/>
              <a:t>. </a:t>
            </a:r>
            <a:r>
              <a:rPr lang="it-IT" b="1" dirty="0" err="1"/>
              <a:t>Obes</a:t>
            </a:r>
            <a:r>
              <a:rPr lang="it-IT" b="1" dirty="0"/>
              <a:t> </a:t>
            </a:r>
            <a:r>
              <a:rPr lang="it-IT" b="1" dirty="0" err="1"/>
              <a:t>Surg</a:t>
            </a:r>
            <a:r>
              <a:rPr lang="it-IT" b="1" dirty="0"/>
              <a:t>. 2021</a:t>
            </a: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4E913C27-F222-1846-87B6-F0D757E607FB}"/>
              </a:ext>
            </a:extLst>
          </p:cNvPr>
          <p:cNvSpPr txBox="1">
            <a:spLocks/>
          </p:cNvSpPr>
          <p:nvPr/>
        </p:nvSpPr>
        <p:spPr>
          <a:xfrm>
            <a:off x="6502940" y="867901"/>
            <a:ext cx="5316921" cy="27152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400" b="1" dirty="0"/>
              <a:t>Inversione del peso come % di BMI persa:</a:t>
            </a:r>
          </a:p>
          <a:p>
            <a:pPr marL="0" indent="0">
              <a:buNone/>
            </a:pPr>
            <a:r>
              <a:rPr lang="it-IT" sz="1400" b="1" dirty="0"/>
              <a:t>43 e 63 % dopo a anno e 14-76% a 3 anni</a:t>
            </a:r>
          </a:p>
          <a:p>
            <a:pPr marL="0" indent="0">
              <a:buNone/>
            </a:pPr>
            <a:endParaRPr lang="it-IT" sz="1400" b="1" dirty="0"/>
          </a:p>
          <a:p>
            <a:pPr marL="0" indent="0">
              <a:buNone/>
            </a:pPr>
            <a:r>
              <a:rPr lang="it-IT" sz="1400" b="1" dirty="0"/>
              <a:t>EBWL del 40% a 1 anno</a:t>
            </a:r>
          </a:p>
          <a:p>
            <a:pPr marL="0" indent="0">
              <a:buNone/>
            </a:pPr>
            <a:endParaRPr lang="it-IT" sz="800" b="1" dirty="0"/>
          </a:p>
          <a:p>
            <a:pPr marL="0" indent="0">
              <a:buNone/>
            </a:pPr>
            <a:endParaRPr lang="it-IT" sz="800" b="1" dirty="0"/>
          </a:p>
          <a:p>
            <a:pPr marL="0" indent="0">
              <a:buNone/>
            </a:pPr>
            <a:r>
              <a:rPr lang="it-IT" sz="1400" b="1" dirty="0"/>
              <a:t>EBWL del 23-74 % a 44 mesi</a:t>
            </a:r>
          </a:p>
        </p:txBody>
      </p:sp>
      <p:sp>
        <p:nvSpPr>
          <p:cNvPr id="8" name="Freccia destra 7">
            <a:extLst>
              <a:ext uri="{FF2B5EF4-FFF2-40B4-BE49-F238E27FC236}">
                <a16:creationId xmlns:a16="http://schemas.microsoft.com/office/drawing/2014/main" id="{16DE69A5-11EB-D84C-B2E6-965BAC66E78B}"/>
              </a:ext>
            </a:extLst>
          </p:cNvPr>
          <p:cNvSpPr/>
          <p:nvPr/>
        </p:nvSpPr>
        <p:spPr>
          <a:xfrm>
            <a:off x="4788187" y="1062974"/>
            <a:ext cx="1314892" cy="234201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destra 8">
            <a:extLst>
              <a:ext uri="{FF2B5EF4-FFF2-40B4-BE49-F238E27FC236}">
                <a16:creationId xmlns:a16="http://schemas.microsoft.com/office/drawing/2014/main" id="{0BE15228-CCB6-2B42-A504-52EB2E04503E}"/>
              </a:ext>
            </a:extLst>
          </p:cNvPr>
          <p:cNvSpPr/>
          <p:nvPr/>
        </p:nvSpPr>
        <p:spPr>
          <a:xfrm>
            <a:off x="4788187" y="1986292"/>
            <a:ext cx="1314892" cy="24203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destra 9">
            <a:extLst>
              <a:ext uri="{FF2B5EF4-FFF2-40B4-BE49-F238E27FC236}">
                <a16:creationId xmlns:a16="http://schemas.microsoft.com/office/drawing/2014/main" id="{802C8A5E-B236-8645-9092-EABB4A4203C9}"/>
              </a:ext>
            </a:extLst>
          </p:cNvPr>
          <p:cNvSpPr/>
          <p:nvPr/>
        </p:nvSpPr>
        <p:spPr>
          <a:xfrm>
            <a:off x="4788187" y="2989811"/>
            <a:ext cx="1314892" cy="24249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" name="Connettore 1 11">
            <a:extLst>
              <a:ext uri="{FF2B5EF4-FFF2-40B4-BE49-F238E27FC236}">
                <a16:creationId xmlns:a16="http://schemas.microsoft.com/office/drawing/2014/main" id="{710462EA-3569-994C-A255-5508DC98F110}"/>
              </a:ext>
            </a:extLst>
          </p:cNvPr>
          <p:cNvCxnSpPr/>
          <p:nvPr/>
        </p:nvCxnSpPr>
        <p:spPr>
          <a:xfrm>
            <a:off x="389860" y="1701212"/>
            <a:ext cx="11231526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1D1348DB-E254-5C45-BAA2-0FF1028CB9DB}"/>
              </a:ext>
            </a:extLst>
          </p:cNvPr>
          <p:cNvCxnSpPr/>
          <p:nvPr/>
        </p:nvCxnSpPr>
        <p:spPr>
          <a:xfrm>
            <a:off x="389860" y="2565993"/>
            <a:ext cx="11231526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85A4EB1C-951D-3140-AD5A-8185F88BF866}"/>
              </a:ext>
            </a:extLst>
          </p:cNvPr>
          <p:cNvCxnSpPr/>
          <p:nvPr/>
        </p:nvCxnSpPr>
        <p:spPr>
          <a:xfrm>
            <a:off x="389860" y="3554819"/>
            <a:ext cx="11231526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1978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BDA8A525-FD53-8041-B275-24BABF3650C0}"/>
              </a:ext>
            </a:extLst>
          </p:cNvPr>
          <p:cNvSpPr txBox="1"/>
          <p:nvPr/>
        </p:nvSpPr>
        <p:spPr>
          <a:xfrm>
            <a:off x="2024738" y="1746504"/>
            <a:ext cx="2052955" cy="645160"/>
          </a:xfrm>
          <a:prstGeom prst="rect">
            <a:avLst/>
          </a:prstGeom>
          <a:ln w="9144">
            <a:solidFill>
              <a:srgbClr val="548ED4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sz="1800" b="1" dirty="0">
                <a:latin typeface="Calibri"/>
                <a:cs typeface="Calibri"/>
              </a:rPr>
              <a:t>WEIGHT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REGAIN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Calibri"/>
                <a:cs typeface="Calibri"/>
              </a:rPr>
              <a:t>POST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35" dirty="0">
                <a:latin typeface="Calibri"/>
                <a:cs typeface="Calibri"/>
              </a:rPr>
              <a:t>BS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" name="object 3">
            <a:extLst>
              <a:ext uri="{FF2B5EF4-FFF2-40B4-BE49-F238E27FC236}">
                <a16:creationId xmlns:a16="http://schemas.microsoft.com/office/drawing/2014/main" id="{439D4D97-F1C2-1E42-85CD-E689BB3DFAD8}"/>
              </a:ext>
            </a:extLst>
          </p:cNvPr>
          <p:cNvGrpSpPr/>
          <p:nvPr/>
        </p:nvGrpSpPr>
        <p:grpSpPr>
          <a:xfrm>
            <a:off x="4324454" y="1920239"/>
            <a:ext cx="2834640" cy="297180"/>
            <a:chOff x="3127248" y="1920239"/>
            <a:chExt cx="2834640" cy="297180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9F516317-B4B3-0845-A4EB-DDEA6230A817}"/>
                </a:ext>
              </a:extLst>
            </p:cNvPr>
            <p:cNvSpPr/>
            <p:nvPr/>
          </p:nvSpPr>
          <p:spPr>
            <a:xfrm>
              <a:off x="3140964" y="1933955"/>
              <a:ext cx="2807335" cy="269875"/>
            </a:xfrm>
            <a:custGeom>
              <a:avLst/>
              <a:gdLst/>
              <a:ahLst/>
              <a:cxnLst/>
              <a:rect l="l" t="t" r="r" b="b"/>
              <a:pathLst>
                <a:path w="2807335" h="269875">
                  <a:moveTo>
                    <a:pt x="2672334" y="0"/>
                  </a:moveTo>
                  <a:lnTo>
                    <a:pt x="2672334" y="67437"/>
                  </a:lnTo>
                  <a:lnTo>
                    <a:pt x="0" y="67437"/>
                  </a:lnTo>
                  <a:lnTo>
                    <a:pt x="0" y="202311"/>
                  </a:lnTo>
                  <a:lnTo>
                    <a:pt x="2672334" y="202311"/>
                  </a:lnTo>
                  <a:lnTo>
                    <a:pt x="2672334" y="269748"/>
                  </a:lnTo>
                  <a:lnTo>
                    <a:pt x="2807208" y="134874"/>
                  </a:lnTo>
                  <a:lnTo>
                    <a:pt x="26723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FF331AAE-84FB-844D-97DF-19EC54A24DE0}"/>
                </a:ext>
              </a:extLst>
            </p:cNvPr>
            <p:cNvSpPr/>
            <p:nvPr/>
          </p:nvSpPr>
          <p:spPr>
            <a:xfrm>
              <a:off x="3140964" y="1933955"/>
              <a:ext cx="2807335" cy="269875"/>
            </a:xfrm>
            <a:custGeom>
              <a:avLst/>
              <a:gdLst/>
              <a:ahLst/>
              <a:cxnLst/>
              <a:rect l="l" t="t" r="r" b="b"/>
              <a:pathLst>
                <a:path w="2807335" h="269875">
                  <a:moveTo>
                    <a:pt x="0" y="67437"/>
                  </a:moveTo>
                  <a:lnTo>
                    <a:pt x="2672334" y="67437"/>
                  </a:lnTo>
                  <a:lnTo>
                    <a:pt x="2672334" y="0"/>
                  </a:lnTo>
                  <a:lnTo>
                    <a:pt x="2807208" y="134874"/>
                  </a:lnTo>
                  <a:lnTo>
                    <a:pt x="2672334" y="269748"/>
                  </a:lnTo>
                  <a:lnTo>
                    <a:pt x="2672334" y="202311"/>
                  </a:lnTo>
                  <a:lnTo>
                    <a:pt x="0" y="202311"/>
                  </a:lnTo>
                  <a:lnTo>
                    <a:pt x="0" y="67437"/>
                  </a:lnTo>
                  <a:close/>
                </a:path>
              </a:pathLst>
            </a:custGeom>
            <a:ln w="27432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6">
            <a:extLst>
              <a:ext uri="{FF2B5EF4-FFF2-40B4-BE49-F238E27FC236}">
                <a16:creationId xmlns:a16="http://schemas.microsoft.com/office/drawing/2014/main" id="{CB819D84-1DD8-2543-B483-406B1EA84E4A}"/>
              </a:ext>
            </a:extLst>
          </p:cNvPr>
          <p:cNvSpPr txBox="1"/>
          <p:nvPr/>
        </p:nvSpPr>
        <p:spPr>
          <a:xfrm>
            <a:off x="7405982" y="1746504"/>
            <a:ext cx="1458595" cy="645160"/>
          </a:xfrm>
          <a:prstGeom prst="rect">
            <a:avLst/>
          </a:prstGeom>
          <a:ln w="9144">
            <a:solidFill>
              <a:srgbClr val="548ED4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5715" algn="ctr">
              <a:lnSpc>
                <a:spcPct val="100000"/>
              </a:lnSpc>
              <a:spcBef>
                <a:spcPts val="250"/>
              </a:spcBef>
            </a:pPr>
            <a:r>
              <a:rPr sz="1800" b="1" spc="-20" dirty="0">
                <a:latin typeface="Calibri"/>
                <a:cs typeface="Calibri"/>
              </a:rPr>
              <a:t>RE-</a:t>
            </a:r>
            <a:r>
              <a:rPr sz="1800" b="1" spc="-35" dirty="0">
                <a:latin typeface="Calibri"/>
                <a:cs typeface="Calibri"/>
              </a:rPr>
              <a:t>DO</a:t>
            </a:r>
            <a:endParaRPr sz="18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latin typeface="Calibri"/>
                <a:cs typeface="Calibri"/>
              </a:rPr>
              <a:t>SURGERY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1372DEAE-189F-004F-AEBA-A699178A4908}"/>
              </a:ext>
            </a:extLst>
          </p:cNvPr>
          <p:cNvSpPr/>
          <p:nvPr/>
        </p:nvSpPr>
        <p:spPr>
          <a:xfrm>
            <a:off x="4534765" y="2564892"/>
            <a:ext cx="165100" cy="2873375"/>
          </a:xfrm>
          <a:custGeom>
            <a:avLst/>
            <a:gdLst/>
            <a:ahLst/>
            <a:cxnLst/>
            <a:rect l="l" t="t" r="r" b="b"/>
            <a:pathLst>
              <a:path w="165100" h="2873375">
                <a:moveTo>
                  <a:pt x="109727" y="137160"/>
                </a:moveTo>
                <a:lnTo>
                  <a:pt x="54863" y="137160"/>
                </a:lnTo>
                <a:lnTo>
                  <a:pt x="54863" y="2873375"/>
                </a:lnTo>
                <a:lnTo>
                  <a:pt x="109727" y="2873375"/>
                </a:lnTo>
                <a:lnTo>
                  <a:pt x="109727" y="137160"/>
                </a:lnTo>
                <a:close/>
              </a:path>
              <a:path w="165100" h="2873375">
                <a:moveTo>
                  <a:pt x="82295" y="0"/>
                </a:moveTo>
                <a:lnTo>
                  <a:pt x="0" y="164592"/>
                </a:lnTo>
                <a:lnTo>
                  <a:pt x="54863" y="164592"/>
                </a:lnTo>
                <a:lnTo>
                  <a:pt x="54863" y="137160"/>
                </a:lnTo>
                <a:lnTo>
                  <a:pt x="150875" y="137160"/>
                </a:lnTo>
                <a:lnTo>
                  <a:pt x="82295" y="0"/>
                </a:lnTo>
                <a:close/>
              </a:path>
              <a:path w="165100" h="2873375">
                <a:moveTo>
                  <a:pt x="150875" y="137160"/>
                </a:moveTo>
                <a:lnTo>
                  <a:pt x="109727" y="137160"/>
                </a:lnTo>
                <a:lnTo>
                  <a:pt x="109727" y="164592"/>
                </a:lnTo>
                <a:lnTo>
                  <a:pt x="164591" y="164592"/>
                </a:lnTo>
                <a:lnTo>
                  <a:pt x="150875" y="13716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71785E78-F502-CD43-8B7C-9A489A837503}"/>
              </a:ext>
            </a:extLst>
          </p:cNvPr>
          <p:cNvSpPr txBox="1"/>
          <p:nvPr/>
        </p:nvSpPr>
        <p:spPr>
          <a:xfrm>
            <a:off x="5201770" y="2874390"/>
            <a:ext cx="4197985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0355" indent="-287655">
              <a:lnSpc>
                <a:spcPct val="100000"/>
              </a:lnSpc>
              <a:spcBef>
                <a:spcPts val="100"/>
              </a:spcBef>
              <a:buChar char="-"/>
              <a:tabLst>
                <a:tab pos="300355" algn="l"/>
              </a:tabLst>
            </a:pPr>
            <a:r>
              <a:rPr sz="1800" dirty="0">
                <a:latin typeface="Calibri"/>
                <a:cs typeface="Calibri"/>
              </a:rPr>
              <a:t>Rischio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complicanze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maggiore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nella</a:t>
            </a:r>
            <a:endParaRPr sz="1800">
              <a:latin typeface="Calibri"/>
              <a:cs typeface="Calibri"/>
            </a:endParaRPr>
          </a:p>
          <a:p>
            <a:pPr marL="300355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chirurgia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primaria.</a:t>
            </a:r>
            <a:endParaRPr sz="1800">
              <a:latin typeface="Calibri"/>
              <a:cs typeface="Calibri"/>
            </a:endParaRPr>
          </a:p>
          <a:p>
            <a:pPr marL="300355" indent="-287655">
              <a:lnSpc>
                <a:spcPct val="100000"/>
              </a:lnSpc>
              <a:spcBef>
                <a:spcPts val="2165"/>
              </a:spcBef>
              <a:buChar char="-"/>
              <a:tabLst>
                <a:tab pos="300355" algn="l"/>
              </a:tabLst>
            </a:pPr>
            <a:r>
              <a:rPr sz="1800" dirty="0">
                <a:latin typeface="Calibri"/>
                <a:cs typeface="Calibri"/>
              </a:rPr>
              <a:t>Calo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peso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incerto.</a:t>
            </a:r>
            <a:endParaRPr sz="1800">
              <a:latin typeface="Calibri"/>
              <a:cs typeface="Calibri"/>
            </a:endParaRPr>
          </a:p>
          <a:p>
            <a:pPr marL="300355" marR="66040" indent="-288290">
              <a:lnSpc>
                <a:spcPct val="100000"/>
              </a:lnSpc>
              <a:spcBef>
                <a:spcPts val="2160"/>
              </a:spcBef>
              <a:buChar char="-"/>
              <a:tabLst>
                <a:tab pos="300355" algn="l"/>
              </a:tabLst>
            </a:pPr>
            <a:r>
              <a:rPr sz="1800" spc="-30" dirty="0">
                <a:latin typeface="Calibri"/>
                <a:cs typeface="Calibri"/>
              </a:rPr>
              <a:t>Tendenza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shiftare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verso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procedure </a:t>
            </a:r>
            <a:r>
              <a:rPr sz="1800" dirty="0">
                <a:latin typeface="Calibri"/>
                <a:cs typeface="Calibri"/>
              </a:rPr>
              <a:t>malassorbitive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maggior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rischio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di </a:t>
            </a:r>
            <a:r>
              <a:rPr sz="1800" spc="-10" dirty="0">
                <a:latin typeface="Calibri"/>
                <a:cs typeface="Calibri"/>
              </a:rPr>
              <a:t>complicanze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nutrizionali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lungo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termine.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CC59EE5B-7F69-D240-B9F6-379F50342979}"/>
              </a:ext>
            </a:extLst>
          </p:cNvPr>
          <p:cNvSpPr txBox="1"/>
          <p:nvPr/>
        </p:nvSpPr>
        <p:spPr>
          <a:xfrm>
            <a:off x="2031850" y="1288796"/>
            <a:ext cx="4691380" cy="3327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0" b="1" spc="-110" dirty="0">
                <a:solidFill>
                  <a:srgbClr val="1F487C"/>
                </a:solidFill>
                <a:latin typeface="Calibri"/>
                <a:cs typeface="Calibri"/>
              </a:rPr>
              <a:t>Post</a:t>
            </a:r>
            <a:r>
              <a:rPr sz="2000" b="1" spc="-14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000" b="1" spc="-60" dirty="0">
                <a:solidFill>
                  <a:srgbClr val="1F487C"/>
                </a:solidFill>
                <a:latin typeface="Calibri"/>
                <a:cs typeface="Calibri"/>
              </a:rPr>
              <a:t>BS</a:t>
            </a:r>
            <a:r>
              <a:rPr sz="2000" b="1" spc="-14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000" b="1" spc="-95" dirty="0">
                <a:solidFill>
                  <a:srgbClr val="1F487C"/>
                </a:solidFill>
                <a:latin typeface="Calibri"/>
                <a:cs typeface="Calibri"/>
              </a:rPr>
              <a:t>weight</a:t>
            </a:r>
            <a:r>
              <a:rPr sz="2000" b="1" spc="-22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000" b="1" spc="-105" dirty="0">
                <a:solidFill>
                  <a:srgbClr val="1F487C"/>
                </a:solidFill>
                <a:latin typeface="Calibri"/>
                <a:cs typeface="Calibri"/>
              </a:rPr>
              <a:t>regain</a:t>
            </a:r>
            <a:r>
              <a:rPr sz="2000" b="1" spc="-16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000" b="1" spc="-105" dirty="0">
                <a:solidFill>
                  <a:srgbClr val="1F487C"/>
                </a:solidFill>
                <a:latin typeface="Calibri"/>
                <a:cs typeface="Calibri"/>
              </a:rPr>
              <a:t>management:</a:t>
            </a:r>
            <a:r>
              <a:rPr sz="2000" b="1" spc="-18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000" b="1" spc="-145" dirty="0">
                <a:solidFill>
                  <a:srgbClr val="1F487C"/>
                </a:solidFill>
                <a:latin typeface="Calibri"/>
                <a:cs typeface="Calibri"/>
              </a:rPr>
              <a:t>re-</a:t>
            </a:r>
            <a:r>
              <a:rPr sz="2000" b="1" spc="-55" dirty="0">
                <a:solidFill>
                  <a:srgbClr val="1F487C"/>
                </a:solidFill>
                <a:latin typeface="Calibri"/>
                <a:cs typeface="Calibri"/>
              </a:rPr>
              <a:t>do</a:t>
            </a:r>
            <a:r>
              <a:rPr sz="2000" b="1" spc="-17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000" b="1" spc="-55" dirty="0">
                <a:solidFill>
                  <a:srgbClr val="1F487C"/>
                </a:solidFill>
                <a:latin typeface="Calibri"/>
                <a:cs typeface="Calibri"/>
              </a:rPr>
              <a:t>surgery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2" name="object 11">
            <a:extLst>
              <a:ext uri="{FF2B5EF4-FFF2-40B4-BE49-F238E27FC236}">
                <a16:creationId xmlns:a16="http://schemas.microsoft.com/office/drawing/2014/main" id="{A3DD2D1F-7A55-434D-9BF2-4630C14857F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63550" y="2752344"/>
            <a:ext cx="2665476" cy="278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446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A0E74F-6B29-6642-972B-4ECC888E1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135855"/>
          </a:xfrm>
        </p:spPr>
        <p:txBody>
          <a:bodyPr/>
          <a:lstStyle/>
          <a:p>
            <a:r>
              <a:rPr lang="it-IT" dirty="0"/>
              <a:t>Interpretabilità estremamente variabile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0C7D5F-89A5-4842-822C-C69712ED51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5182051"/>
            <a:ext cx="10363826" cy="5534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1800" b="1" dirty="0"/>
              <a:t>Interessa il 20-25% dei pazienti dopo il nadir</a:t>
            </a:r>
          </a:p>
          <a:p>
            <a:pPr marL="0" indent="0">
              <a:buNone/>
            </a:pPr>
            <a:endParaRPr lang="it-IT" sz="1800" dirty="0"/>
          </a:p>
          <a:p>
            <a:endParaRPr lang="it-IT" sz="1800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93DAA122-A3AC-724A-93E2-415E6790FF8E}"/>
              </a:ext>
            </a:extLst>
          </p:cNvPr>
          <p:cNvSpPr txBox="1">
            <a:spLocks/>
          </p:cNvSpPr>
          <p:nvPr/>
        </p:nvSpPr>
        <p:spPr>
          <a:xfrm>
            <a:off x="913774" y="5884499"/>
            <a:ext cx="10364451" cy="5822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/>
              <a:t>Non </a:t>
            </a:r>
            <a:r>
              <a:rPr lang="it-IT" sz="2800" dirty="0" err="1"/>
              <a:t>e’</a:t>
            </a:r>
            <a:r>
              <a:rPr lang="it-IT" sz="2800" dirty="0"/>
              <a:t> chiaro come valutare e affrontare il </a:t>
            </a:r>
            <a:r>
              <a:rPr lang="it-IT" sz="2800" dirty="0" err="1"/>
              <a:t>wr</a:t>
            </a:r>
            <a:endParaRPr lang="it-IT" sz="2800" dirty="0"/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4FE5E3DD-700D-3942-A42A-79F828DBB541}"/>
              </a:ext>
            </a:extLst>
          </p:cNvPr>
          <p:cNvSpPr txBox="1">
            <a:spLocks/>
          </p:cNvSpPr>
          <p:nvPr/>
        </p:nvSpPr>
        <p:spPr>
          <a:xfrm>
            <a:off x="1270961" y="1561961"/>
            <a:ext cx="10363826" cy="362009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800" b="1" dirty="0"/>
              <a:t>Prevalenza</a:t>
            </a:r>
          </a:p>
          <a:p>
            <a:r>
              <a:rPr lang="it-IT" sz="1800" dirty="0"/>
              <a:t>WR	38% post Bendaggio, 27% post Sleeve, 4% post RYGB</a:t>
            </a:r>
          </a:p>
          <a:p>
            <a:r>
              <a:rPr lang="it-IT" sz="1800" dirty="0"/>
              <a:t>IWL	32-40% post Sleeve, 20% post RYGB, OAGB, Sleeve</a:t>
            </a:r>
          </a:p>
          <a:p>
            <a:endParaRPr lang="it-IT" sz="1800" dirty="0"/>
          </a:p>
          <a:p>
            <a:r>
              <a:rPr lang="it-IT" sz="1800" dirty="0"/>
              <a:t>WR	49% dei pazienti sottoposti a chirurgia </a:t>
            </a:r>
            <a:r>
              <a:rPr lang="it-IT" sz="1800" dirty="0" err="1"/>
              <a:t>bariatrica</a:t>
            </a:r>
            <a:endParaRPr lang="it-IT" sz="1800" dirty="0"/>
          </a:p>
          <a:p>
            <a:r>
              <a:rPr lang="it-IT" sz="1800" dirty="0" err="1"/>
              <a:t>Wr</a:t>
            </a:r>
            <a:r>
              <a:rPr lang="it-IT" sz="1800" dirty="0"/>
              <a:t>	64% dei pazienti sottoposti RYGB</a:t>
            </a:r>
          </a:p>
          <a:p>
            <a:r>
              <a:rPr lang="it-IT" sz="1800" dirty="0"/>
              <a:t>WR 	varia tra il 44 e l'87% cinque anni dopo il bypass gastrico Roux-en-Y (RYGB)</a:t>
            </a:r>
            <a:endParaRPr lang="it-IT" sz="1800" b="1" dirty="0"/>
          </a:p>
          <a:p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20823838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6154CE-12C9-0E4D-B57D-4650886D0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Revisione chirurgica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5F82859-4126-9245-AE61-2E01C2EF778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6949" y="3275911"/>
            <a:ext cx="11398102" cy="2566415"/>
          </a:xfrm>
        </p:spPr>
        <p:txBody>
          <a:bodyPr/>
          <a:lstStyle/>
          <a:p>
            <a:r>
              <a:rPr lang="it-IT" dirty="0"/>
              <a:t>Dilatazione della tasca nel bendaggio</a:t>
            </a:r>
          </a:p>
          <a:p>
            <a:r>
              <a:rPr lang="it-IT" dirty="0"/>
              <a:t>Dilatazione della manica, persistenza del fondo o ampiezza dell’antro nella sleeve</a:t>
            </a:r>
          </a:p>
          <a:p>
            <a:r>
              <a:rPr lang="it-IT" dirty="0"/>
              <a:t>Dilatazione delle tasca gastrica nel bypass</a:t>
            </a:r>
          </a:p>
          <a:p>
            <a:r>
              <a:rPr lang="it-IT" dirty="0"/>
              <a:t>Ampiezza dell’anastomosi nel bypass</a:t>
            </a:r>
          </a:p>
          <a:p>
            <a:r>
              <a:rPr lang="it-IT" dirty="0"/>
              <a:t>Eventuale presenza di fistola gastro-gastrica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9E22BD6F-9463-1F4F-BE4B-29073F687415}"/>
              </a:ext>
            </a:extLst>
          </p:cNvPr>
          <p:cNvSpPr txBox="1">
            <a:spLocks/>
          </p:cNvSpPr>
          <p:nvPr/>
        </p:nvSpPr>
        <p:spPr>
          <a:xfrm>
            <a:off x="3710137" y="2214694"/>
            <a:ext cx="4997928" cy="748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/>
              <a:t>Studio radiologico ed endoscopico</a:t>
            </a:r>
          </a:p>
        </p:txBody>
      </p:sp>
    </p:spTree>
    <p:extLst>
      <p:ext uri="{BB962C8B-B14F-4D97-AF65-F5344CB8AC3E}">
        <p14:creationId xmlns:p14="http://schemas.microsoft.com/office/powerpoint/2010/main" val="2420788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A32430F-0419-B341-9856-97A2BEC6D53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740047" y="148578"/>
            <a:ext cx="8775700" cy="3352800"/>
          </a:xfr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AB66F294-221F-3345-B3D7-E72C69DF9959}"/>
              </a:ext>
            </a:extLst>
          </p:cNvPr>
          <p:cNvSpPr/>
          <p:nvPr/>
        </p:nvSpPr>
        <p:spPr>
          <a:xfrm>
            <a:off x="382772" y="3774580"/>
            <a:ext cx="11323675" cy="2326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250"/>
              </a:spcBef>
            </a:pPr>
            <a:r>
              <a:rPr lang="it-IT" i="1" dirty="0">
                <a:solidFill>
                  <a:srgbClr val="1B1B1B"/>
                </a:solidFill>
                <a:latin typeface="Cambria" panose="02040503050406030204" pitchFamily="18" charset="0"/>
              </a:rPr>
              <a:t>IWL</a:t>
            </a:r>
            <a:r>
              <a:rPr lang="it-IT" dirty="0">
                <a:solidFill>
                  <a:srgbClr val="1B1B1B"/>
                </a:solidFill>
                <a:latin typeface="Cambria" panose="02040503050406030204" pitchFamily="18" charset="0"/>
              </a:rPr>
              <a:t> : perdita di peso &lt; 20% del peso iniziale o che non sposta il paziente verso una classe di obesità diversa da quella iniziale o che non porta al controllo complicanze metaboliche clinicamente significative.</a:t>
            </a:r>
          </a:p>
          <a:p>
            <a:pPr>
              <a:spcBef>
                <a:spcPts val="2250"/>
              </a:spcBef>
            </a:pPr>
            <a:r>
              <a:rPr lang="it-IT" i="1" dirty="0">
                <a:solidFill>
                  <a:srgbClr val="1B1B1B"/>
                </a:solidFill>
                <a:latin typeface="Cambria" panose="02040503050406030204" pitchFamily="18" charset="0"/>
              </a:rPr>
              <a:t>WR significativo</a:t>
            </a:r>
            <a:r>
              <a:rPr lang="it-IT" dirty="0">
                <a:solidFill>
                  <a:srgbClr val="1B1B1B"/>
                </a:solidFill>
                <a:latin typeface="Cambria" panose="02040503050406030204" pitchFamily="18" charset="0"/>
              </a:rPr>
              <a:t> : qualsiasi peso ripreso entro il nadir che si adatta al valore o è molto vicino al valore iniziale (prima valutazione) con un effetto negativo sulla qualità della vita o che comporta un controllo clinicamente inadeguato delle complicanze metaboliche.</a:t>
            </a:r>
          </a:p>
          <a:p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68917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E3B09D-5BBC-074C-BD39-45FEF68C3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25107"/>
            <a:ext cx="10364451" cy="795613"/>
          </a:xfrm>
        </p:spPr>
        <p:txBody>
          <a:bodyPr/>
          <a:lstStyle/>
          <a:p>
            <a:r>
              <a:rPr lang="it-IT" dirty="0"/>
              <a:t>Quando si decreta il fallimento?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3B8728-2FD8-1249-BA29-4F9B2504D20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7448" y="2623872"/>
            <a:ext cx="10363826" cy="2141034"/>
          </a:xfrm>
        </p:spPr>
        <p:txBody>
          <a:bodyPr/>
          <a:lstStyle/>
          <a:p>
            <a:r>
              <a:rPr lang="it-IT" dirty="0"/>
              <a:t>3 anni</a:t>
            </a:r>
          </a:p>
          <a:p>
            <a:r>
              <a:rPr lang="it-IT" dirty="0"/>
              <a:t>1anno</a:t>
            </a:r>
          </a:p>
          <a:p>
            <a:r>
              <a:rPr lang="it-IT" dirty="0"/>
              <a:t>1 anno e 6 mesi</a:t>
            </a:r>
          </a:p>
          <a:p>
            <a:r>
              <a:rPr lang="it-IT" dirty="0"/>
              <a:t>2 anni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92210826-725E-7140-B690-2D9035E9B7B6}"/>
              </a:ext>
            </a:extLst>
          </p:cNvPr>
          <p:cNvSpPr txBox="1">
            <a:spLocks/>
          </p:cNvSpPr>
          <p:nvPr/>
        </p:nvSpPr>
        <p:spPr>
          <a:xfrm>
            <a:off x="807449" y="5110299"/>
            <a:ext cx="8854003" cy="9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/>
              <a:t>3 anni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264783C-2E8E-B749-AB36-7302A26F7B20}"/>
              </a:ext>
            </a:extLst>
          </p:cNvPr>
          <p:cNvSpPr/>
          <p:nvPr/>
        </p:nvSpPr>
        <p:spPr>
          <a:xfrm>
            <a:off x="913775" y="1081835"/>
            <a:ext cx="60960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r>
              <a:rPr lang="it-IT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Angrisani</a:t>
            </a:r>
            <a:r>
              <a:rPr lang="it-IT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L, Ferraro L, Santonicola A, Palma </a:t>
            </a:r>
            <a:r>
              <a:rPr lang="it-IT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it-IT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it-IT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Formisano</a:t>
            </a:r>
            <a:r>
              <a:rPr lang="it-IT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G, </a:t>
            </a:r>
            <a:r>
              <a:rPr lang="it-IT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Iovino</a:t>
            </a:r>
            <a:r>
              <a:rPr lang="it-IT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P. </a:t>
            </a:r>
            <a:r>
              <a:rPr lang="it-IT" sz="12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Long-</a:t>
            </a:r>
            <a:r>
              <a:rPr lang="it-IT" sz="1200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</a:t>
            </a:r>
            <a:r>
              <a:rPr lang="it-IT" sz="12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1200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results</a:t>
            </a:r>
            <a:r>
              <a:rPr lang="it-IT" sz="12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</a:t>
            </a:r>
            <a:r>
              <a:rPr lang="it-IT" sz="1200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laparoscopic</a:t>
            </a:r>
            <a:r>
              <a:rPr lang="it-IT" sz="12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Roux-en-Y </a:t>
            </a:r>
            <a:r>
              <a:rPr lang="it-IT" sz="1200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gastric</a:t>
            </a:r>
            <a:r>
              <a:rPr lang="it-IT" sz="12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bypass for </a:t>
            </a:r>
            <a:r>
              <a:rPr lang="it-IT" sz="1200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morbid</a:t>
            </a:r>
            <a:r>
              <a:rPr lang="it-IT" sz="12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1200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obesity</a:t>
            </a:r>
            <a:r>
              <a:rPr lang="it-IT" sz="12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105 </a:t>
            </a:r>
            <a:r>
              <a:rPr lang="it-IT" sz="1200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patients</a:t>
            </a:r>
            <a:r>
              <a:rPr lang="it-IT" sz="12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with minimum follow-up of 15 </a:t>
            </a:r>
            <a:r>
              <a:rPr lang="it-IT" sz="1200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years</a:t>
            </a:r>
            <a:r>
              <a:rPr lang="it-IT" sz="12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it-IT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1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Surg</a:t>
            </a:r>
            <a:r>
              <a:rPr lang="it-IT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1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Obes</a:t>
            </a:r>
            <a:r>
              <a:rPr lang="it-IT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1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Relat</a:t>
            </a:r>
            <a:r>
              <a:rPr lang="it-IT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1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</a:t>
            </a:r>
            <a:r>
              <a:rPr lang="it-IT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2021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908F814E-45E6-EA47-969F-58E33F3462E4}"/>
              </a:ext>
            </a:extLst>
          </p:cNvPr>
          <p:cNvSpPr txBox="1">
            <a:spLocks/>
          </p:cNvSpPr>
          <p:nvPr/>
        </p:nvSpPr>
        <p:spPr>
          <a:xfrm>
            <a:off x="7009775" y="1088113"/>
            <a:ext cx="2758004" cy="109856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/>
              <a:t>3 anni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8DADEABB-8155-CD4D-BDEE-2C8817561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5284" y="3302487"/>
            <a:ext cx="1887132" cy="670758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225B9CC0-F57F-294D-AEC3-B95C585D25B6}"/>
              </a:ext>
            </a:extLst>
          </p:cNvPr>
          <p:cNvSpPr/>
          <p:nvPr/>
        </p:nvSpPr>
        <p:spPr>
          <a:xfrm>
            <a:off x="807448" y="6149948"/>
            <a:ext cx="60960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r>
              <a:rPr lang="it-IT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Eun</a:t>
            </a:r>
            <a:r>
              <a:rPr lang="it-IT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Young </a:t>
            </a:r>
            <a:r>
              <a:rPr lang="it-IT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Kim</a:t>
            </a:r>
            <a:r>
              <a:rPr lang="it-IT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it-IT" sz="1200" i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Definition, </a:t>
            </a:r>
            <a:r>
              <a:rPr lang="it-IT" sz="1200" i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Mechanisms</a:t>
            </a:r>
            <a:r>
              <a:rPr lang="it-IT" sz="1200" i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it-IT" sz="1200" i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Predictors</a:t>
            </a:r>
            <a:r>
              <a:rPr lang="it-IT" sz="1200" i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</a:t>
            </a:r>
            <a:r>
              <a:rPr lang="it-IT" sz="1200" i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Weight</a:t>
            </a:r>
            <a:r>
              <a:rPr lang="it-IT" sz="1200" i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1200" i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Loss</a:t>
            </a:r>
            <a:r>
              <a:rPr lang="it-IT" sz="1200" i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1200" i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Failure</a:t>
            </a:r>
            <a:r>
              <a:rPr lang="it-IT" sz="1200" i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1200" i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After</a:t>
            </a:r>
            <a:r>
              <a:rPr lang="it-IT" sz="1200" i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1200" i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Bariatric</a:t>
            </a:r>
            <a:r>
              <a:rPr lang="it-IT" sz="1200" i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1200" i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Surgery</a:t>
            </a:r>
            <a:r>
              <a:rPr lang="it-IT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it-IT" sz="1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</a:t>
            </a:r>
            <a:r>
              <a:rPr lang="it-IT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1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Metab</a:t>
            </a:r>
            <a:r>
              <a:rPr lang="it-IT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1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Bariatr</a:t>
            </a:r>
            <a:r>
              <a:rPr lang="it-IT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1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Surg</a:t>
            </a:r>
            <a:r>
              <a:rPr lang="it-IT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2022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A8217379-5B7F-1142-BFA0-F1B14252DB1B}"/>
              </a:ext>
            </a:extLst>
          </p:cNvPr>
          <p:cNvSpPr/>
          <p:nvPr/>
        </p:nvSpPr>
        <p:spPr>
          <a:xfrm>
            <a:off x="913775" y="1725017"/>
            <a:ext cx="662408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it-IT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Mitchell JE, Christian NJ, </a:t>
            </a:r>
            <a:r>
              <a:rPr lang="it-IT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Flum</a:t>
            </a:r>
            <a:r>
              <a:rPr lang="it-IT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DR, </a:t>
            </a:r>
            <a:r>
              <a:rPr lang="it-IT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Pomp</a:t>
            </a:r>
            <a:r>
              <a:rPr lang="it-IT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A, </a:t>
            </a:r>
            <a:r>
              <a:rPr lang="it-IT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Pories</a:t>
            </a:r>
            <a:r>
              <a:rPr lang="it-IT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WJ, </a:t>
            </a:r>
            <a:r>
              <a:rPr lang="it-IT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Wolfe</a:t>
            </a:r>
            <a:r>
              <a:rPr lang="it-IT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BM, et al. </a:t>
            </a:r>
            <a:r>
              <a:rPr lang="it-IT" sz="1200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Postoperative</a:t>
            </a:r>
            <a:r>
              <a:rPr lang="it-IT" sz="12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1200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behavioral</a:t>
            </a:r>
            <a:r>
              <a:rPr lang="it-IT" sz="12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1200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variables</a:t>
            </a:r>
            <a:r>
              <a:rPr lang="it-IT" sz="12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it-IT" sz="1200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weight</a:t>
            </a:r>
            <a:r>
              <a:rPr lang="it-IT" sz="12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1200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change</a:t>
            </a:r>
            <a:r>
              <a:rPr lang="it-IT" sz="12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</a:t>
            </a:r>
            <a:r>
              <a:rPr lang="it-IT" sz="1200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years</a:t>
            </a:r>
            <a:r>
              <a:rPr lang="it-IT" sz="12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1200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after</a:t>
            </a:r>
            <a:r>
              <a:rPr lang="it-IT" sz="12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1200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bariatric</a:t>
            </a:r>
            <a:r>
              <a:rPr lang="it-IT" sz="12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1200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surgery</a:t>
            </a:r>
            <a:r>
              <a:rPr lang="it-IT" sz="12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it-IT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JAMA </a:t>
            </a:r>
            <a:r>
              <a:rPr lang="it-IT" sz="1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Surg</a:t>
            </a:r>
            <a:r>
              <a:rPr lang="it-IT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2016</a:t>
            </a:r>
          </a:p>
        </p:txBody>
      </p:sp>
    </p:spTree>
    <p:extLst>
      <p:ext uri="{BB962C8B-B14F-4D97-AF65-F5344CB8AC3E}">
        <p14:creationId xmlns:p14="http://schemas.microsoft.com/office/powerpoint/2010/main" val="2346306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1E27E1-DDD1-3146-BBFC-ECD4DAE1A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774348"/>
          </a:xfrm>
        </p:spPr>
        <p:txBody>
          <a:bodyPr>
            <a:normAutofit/>
          </a:bodyPr>
          <a:lstStyle/>
          <a:p>
            <a:r>
              <a:rPr lang="it-IT" sz="2800" dirty="0"/>
              <a:t>Fattori predisponenti/predittivi di WR?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D4EFDF-D0BC-1D47-950D-F9D6B896E82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697243"/>
            <a:ext cx="10363826" cy="3424107"/>
          </a:xfrm>
        </p:spPr>
        <p:txBody>
          <a:bodyPr/>
          <a:lstStyle/>
          <a:p>
            <a:r>
              <a:rPr lang="it-IT" dirty="0"/>
              <a:t>BMI preoperatorio (&gt;50)</a:t>
            </a:r>
          </a:p>
          <a:p>
            <a:r>
              <a:rPr lang="it-IT" dirty="0" err="1"/>
              <a:t>Eta’</a:t>
            </a:r>
            <a:r>
              <a:rPr lang="it-IT" dirty="0"/>
              <a:t> (&gt;60)</a:t>
            </a:r>
          </a:p>
          <a:p>
            <a:r>
              <a:rPr lang="it-IT" dirty="0"/>
              <a:t>Sesso (maschile)</a:t>
            </a:r>
          </a:p>
          <a:p>
            <a:r>
              <a:rPr lang="it-IT" dirty="0"/>
              <a:t>Disturbi mentali </a:t>
            </a:r>
          </a:p>
          <a:p>
            <a:r>
              <a:rPr lang="it-IT" dirty="0"/>
              <a:t>Presenza di </a:t>
            </a:r>
            <a:r>
              <a:rPr lang="it-IT" dirty="0" err="1"/>
              <a:t>comorbilita</a:t>
            </a:r>
            <a:r>
              <a:rPr lang="it-IT" dirty="0"/>
              <a:t>’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D2422B1-7BD1-9F45-AAF0-3C024E227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223" y="4398125"/>
            <a:ext cx="9900727" cy="899943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A8670D9A-5575-C846-A633-D7D947978D70}"/>
              </a:ext>
            </a:extLst>
          </p:cNvPr>
          <p:cNvSpPr/>
          <p:nvPr/>
        </p:nvSpPr>
        <p:spPr>
          <a:xfrm>
            <a:off x="493979" y="5946481"/>
            <a:ext cx="6096000" cy="646331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it-IT" sz="1200" i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Weight</a:t>
            </a:r>
            <a:r>
              <a:rPr lang="it-IT" sz="1200" i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1200" i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Regain</a:t>
            </a:r>
            <a:r>
              <a:rPr lang="it-IT" sz="1200" i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it-IT" sz="1200" i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Insufficient</a:t>
            </a:r>
            <a:r>
              <a:rPr lang="it-IT" sz="1200" i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1200" i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Weight</a:t>
            </a:r>
            <a:r>
              <a:rPr lang="it-IT" sz="1200" i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1200" i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Loss</a:t>
            </a:r>
            <a:r>
              <a:rPr lang="it-IT" sz="1200" i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1200" i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After</a:t>
            </a:r>
            <a:r>
              <a:rPr lang="it-IT" sz="1200" i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1200" i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Bariatric</a:t>
            </a:r>
            <a:r>
              <a:rPr lang="it-IT" sz="1200" i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1200" i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Surgery</a:t>
            </a:r>
            <a:r>
              <a:rPr lang="it-IT" sz="1200" i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it-IT" sz="1200" i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Definitions</a:t>
            </a:r>
            <a:r>
              <a:rPr lang="it-IT" sz="1200" i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it-IT" sz="1200" i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Prevalence</a:t>
            </a:r>
            <a:r>
              <a:rPr lang="it-IT" sz="1200" i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it-IT" sz="1200" i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Mechanisms</a:t>
            </a:r>
            <a:r>
              <a:rPr lang="it-IT" sz="1200" i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it-IT" sz="1200" i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Predictors</a:t>
            </a:r>
            <a:r>
              <a:rPr lang="it-IT" sz="1200" i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it-IT" sz="1200" i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Prevention</a:t>
            </a:r>
            <a:r>
              <a:rPr lang="it-IT" sz="1200" i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Management </a:t>
            </a:r>
            <a:r>
              <a:rPr lang="it-IT" sz="1200" i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Strategies</a:t>
            </a:r>
            <a:r>
              <a:rPr lang="it-IT" sz="1200" i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and Knowledge Gaps—a </a:t>
            </a:r>
            <a:r>
              <a:rPr lang="it-IT" sz="1200" i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Scoping</a:t>
            </a:r>
            <a:r>
              <a:rPr lang="it-IT" sz="1200" i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1200" i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Review</a:t>
            </a:r>
            <a:r>
              <a:rPr lang="it-IT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1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Obesity</a:t>
            </a:r>
            <a:r>
              <a:rPr lang="it-IT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1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Surgery</a:t>
            </a:r>
            <a:r>
              <a:rPr lang="it-IT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(2021) 31:1755–1766</a:t>
            </a:r>
          </a:p>
        </p:txBody>
      </p:sp>
    </p:spTree>
    <p:extLst>
      <p:ext uri="{BB962C8B-B14F-4D97-AF65-F5344CB8AC3E}">
        <p14:creationId xmlns:p14="http://schemas.microsoft.com/office/powerpoint/2010/main" val="3819556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03FD7B6-C630-4840-9E04-A79F248EBD9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4876290" y="589280"/>
            <a:ext cx="7318800" cy="4998720"/>
          </a:xfr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BBD7E6D6-F726-164D-8CE3-EE061264AF19}"/>
              </a:ext>
            </a:extLst>
          </p:cNvPr>
          <p:cNvSpPr/>
          <p:nvPr/>
        </p:nvSpPr>
        <p:spPr>
          <a:xfrm>
            <a:off x="908649" y="6052807"/>
            <a:ext cx="6096000" cy="646331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it-IT" sz="1200" i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Weight</a:t>
            </a:r>
            <a:r>
              <a:rPr lang="it-IT" sz="1200" i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1200" i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Regain</a:t>
            </a:r>
            <a:r>
              <a:rPr lang="it-IT" sz="1200" i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it-IT" sz="1200" i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Insufficient</a:t>
            </a:r>
            <a:r>
              <a:rPr lang="it-IT" sz="1200" i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1200" i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Weight</a:t>
            </a:r>
            <a:r>
              <a:rPr lang="it-IT" sz="1200" i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1200" i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Loss</a:t>
            </a:r>
            <a:r>
              <a:rPr lang="it-IT" sz="1200" i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1200" i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After</a:t>
            </a:r>
            <a:r>
              <a:rPr lang="it-IT" sz="1200" i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1200" i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Bariatric</a:t>
            </a:r>
            <a:r>
              <a:rPr lang="it-IT" sz="1200" i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1200" i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Surgery</a:t>
            </a:r>
            <a:r>
              <a:rPr lang="it-IT" sz="1200" i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it-IT" sz="1200" i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Definitions</a:t>
            </a:r>
            <a:r>
              <a:rPr lang="it-IT" sz="1200" i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it-IT" sz="1200" i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Prevalence</a:t>
            </a:r>
            <a:r>
              <a:rPr lang="it-IT" sz="1200" i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it-IT" sz="1200" i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Mechanisms</a:t>
            </a:r>
            <a:r>
              <a:rPr lang="it-IT" sz="1200" i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it-IT" sz="1200" i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Predictors</a:t>
            </a:r>
            <a:r>
              <a:rPr lang="it-IT" sz="1200" i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it-IT" sz="1200" i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Prevention</a:t>
            </a:r>
            <a:r>
              <a:rPr lang="it-IT" sz="1200" i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Management </a:t>
            </a:r>
            <a:r>
              <a:rPr lang="it-IT" sz="1200" i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Strategies</a:t>
            </a:r>
            <a:r>
              <a:rPr lang="it-IT" sz="1200" i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and Knowledge Gaps—a </a:t>
            </a:r>
            <a:r>
              <a:rPr lang="it-IT" sz="1200" i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Scoping</a:t>
            </a:r>
            <a:r>
              <a:rPr lang="it-IT" sz="1200" i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1200" i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Review</a:t>
            </a:r>
            <a:r>
              <a:rPr lang="it-IT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1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Obesity</a:t>
            </a:r>
            <a:r>
              <a:rPr lang="it-IT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1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Surgery</a:t>
            </a:r>
            <a:r>
              <a:rPr lang="it-IT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(2021) 31:1755–1766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9313FCCB-7BF5-F24A-B11F-3A4693983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4268" y="230239"/>
            <a:ext cx="2987490" cy="540432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it-IT" dirty="0" err="1"/>
              <a:t>Perche</a:t>
            </a:r>
            <a:r>
              <a:rPr lang="it-IT" dirty="0"/>
              <a:t>’</a:t>
            </a: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83D7D169-BCAA-984F-9B13-142F9C7D6E2A}"/>
              </a:ext>
            </a:extLst>
          </p:cNvPr>
          <p:cNvSpPr txBox="1">
            <a:spLocks/>
          </p:cNvSpPr>
          <p:nvPr/>
        </p:nvSpPr>
        <p:spPr>
          <a:xfrm>
            <a:off x="250857" y="1071115"/>
            <a:ext cx="4940240" cy="349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Ormonale metabolico</a:t>
            </a:r>
          </a:p>
          <a:p>
            <a:r>
              <a:rPr lang="it-IT" dirty="0"/>
              <a:t>Non aderenza alla dieta</a:t>
            </a:r>
          </a:p>
          <a:p>
            <a:r>
              <a:rPr lang="it-IT" dirty="0"/>
              <a:t>Inattività fisica</a:t>
            </a:r>
          </a:p>
          <a:p>
            <a:r>
              <a:rPr lang="it-IT" dirty="0"/>
              <a:t>Riacutizzazione condizioni mentali</a:t>
            </a:r>
          </a:p>
          <a:p>
            <a:r>
              <a:rPr lang="it-IT" dirty="0"/>
              <a:t>Interventi primari errati</a:t>
            </a:r>
          </a:p>
          <a:p>
            <a:r>
              <a:rPr lang="it-IT" dirty="0"/>
              <a:t>Anatomico-chirurgico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17B9E156-0412-0949-9B8C-F23670A11960}"/>
              </a:ext>
            </a:extLst>
          </p:cNvPr>
          <p:cNvSpPr/>
          <p:nvPr/>
        </p:nvSpPr>
        <p:spPr>
          <a:xfrm>
            <a:off x="163902" y="1573030"/>
            <a:ext cx="4686393" cy="14559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2583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EF91D63B-2456-8842-B47F-D9B15372A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3649" y="717097"/>
            <a:ext cx="1529517" cy="1529517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BBD7E6D6-F726-164D-8CE3-EE061264AF19}"/>
              </a:ext>
            </a:extLst>
          </p:cNvPr>
          <p:cNvSpPr/>
          <p:nvPr/>
        </p:nvSpPr>
        <p:spPr>
          <a:xfrm>
            <a:off x="908649" y="6052807"/>
            <a:ext cx="6096000" cy="46166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it-IT" sz="1200" i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Weight</a:t>
            </a:r>
            <a:r>
              <a:rPr lang="it-IT" sz="1200" i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1200" i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Regain</a:t>
            </a:r>
            <a:r>
              <a:rPr lang="it-IT" sz="1200" i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1200" i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After</a:t>
            </a:r>
            <a:r>
              <a:rPr lang="it-IT" sz="1200" i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1200" i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Bariatric</a:t>
            </a:r>
            <a:r>
              <a:rPr lang="it-IT" sz="1200" i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1200" i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Surgery</a:t>
            </a:r>
            <a:r>
              <a:rPr lang="it-IT" sz="1200" i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Scope of the </a:t>
            </a:r>
            <a:r>
              <a:rPr lang="it-IT" sz="1200" i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</a:t>
            </a:r>
            <a:r>
              <a:rPr lang="it-IT" sz="1200" i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it-IT" sz="1200" i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Causes</a:t>
            </a:r>
            <a:r>
              <a:rPr lang="it-IT" sz="1200" i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it-IT" sz="1200" i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Prevention</a:t>
            </a:r>
            <a:r>
              <a:rPr lang="it-IT" sz="1200" i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and Treatment</a:t>
            </a:r>
            <a:r>
              <a:rPr lang="it-IT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it-IT" sz="1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Current</a:t>
            </a:r>
            <a:r>
              <a:rPr lang="it-IT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1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Diabetes</a:t>
            </a:r>
            <a:r>
              <a:rPr lang="it-IT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Reports 2023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9313FCCB-7BF5-F24A-B11F-3A4693983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649" y="177201"/>
            <a:ext cx="10364451" cy="540432"/>
          </a:xfrm>
        </p:spPr>
        <p:txBody>
          <a:bodyPr>
            <a:normAutofit fontScale="90000"/>
          </a:bodyPr>
          <a:lstStyle/>
          <a:p>
            <a:pPr algn="l"/>
            <a:r>
              <a:rPr lang="it-IT" dirty="0" err="1"/>
              <a:t>Perche</a:t>
            </a:r>
            <a:r>
              <a:rPr lang="it-IT" dirty="0"/>
              <a:t>’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5960E90-191D-874D-8136-FFB3880856C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08649" y="1590920"/>
            <a:ext cx="8751221" cy="3424107"/>
          </a:xfrm>
        </p:spPr>
        <p:txBody>
          <a:bodyPr/>
          <a:lstStyle/>
          <a:p>
            <a:r>
              <a:rPr lang="it-IT" dirty="0"/>
              <a:t>Fallimenti procedurali: scivolamento dell’anello, fondo gastrico residuo, Residuo antro pilorico, dilatazione della tasca, dilatazione anastomosi</a:t>
            </a:r>
          </a:p>
          <a:p>
            <a:endParaRPr lang="it-IT" dirty="0"/>
          </a:p>
          <a:p>
            <a:r>
              <a:rPr lang="it-IT" dirty="0"/>
              <a:t>Alimentazione </a:t>
            </a:r>
            <a:r>
              <a:rPr lang="it-IT" dirty="0" err="1"/>
              <a:t>disregolata</a:t>
            </a:r>
            <a:r>
              <a:rPr lang="it-IT" dirty="0"/>
              <a:t>, mancata osservanza delle raccomandazioni dietetiche, ritorno alle precedenti abitudini, compreso la poca </a:t>
            </a:r>
            <a:r>
              <a:rPr lang="it-IT" dirty="0" err="1"/>
              <a:t>attivita’</a:t>
            </a:r>
            <a:r>
              <a:rPr lang="it-IT" dirty="0"/>
              <a:t> motoria e la riacutizzazione dei problemi della sfera psicologica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1255987D-7199-2243-882D-EFCD3226C09F}"/>
              </a:ext>
            </a:extLst>
          </p:cNvPr>
          <p:cNvSpPr/>
          <p:nvPr/>
        </p:nvSpPr>
        <p:spPr>
          <a:xfrm>
            <a:off x="691116" y="2902687"/>
            <a:ext cx="9314121" cy="2221404"/>
          </a:xfrm>
          <a:prstGeom prst="rect">
            <a:avLst/>
          </a:prstGeom>
          <a:solidFill>
            <a:srgbClr val="FF000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306A0719-8CDB-1A4F-9CE6-E9D1BCC6B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9870" y="3302973"/>
            <a:ext cx="2278673" cy="227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852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CB25B4B-078B-5844-A49E-8A92FAF7D4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699" y="434031"/>
            <a:ext cx="10363826" cy="1592432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it-IT" sz="2400" dirty="0"/>
              <a:t>Sgranocchiare (Grazing)</a:t>
            </a:r>
          </a:p>
          <a:p>
            <a:r>
              <a:rPr lang="it-IT" sz="2400" dirty="0"/>
              <a:t>Mangiare senza controllo (</a:t>
            </a:r>
            <a:r>
              <a:rPr lang="it-IT" sz="2400" dirty="0" err="1"/>
              <a:t>Loss</a:t>
            </a:r>
            <a:r>
              <a:rPr lang="it-IT" sz="2400" dirty="0"/>
              <a:t>-of-control </a:t>
            </a:r>
            <a:r>
              <a:rPr lang="it-IT" sz="2400" dirty="0" err="1"/>
              <a:t>eating</a:t>
            </a:r>
            <a:r>
              <a:rPr lang="it-IT" sz="2400" dirty="0"/>
              <a:t>)</a:t>
            </a:r>
          </a:p>
          <a:p>
            <a:r>
              <a:rPr lang="it-IT" sz="2400" dirty="0"/>
              <a:t>Abbuffate (</a:t>
            </a:r>
            <a:r>
              <a:rPr lang="it-IT" sz="2400" dirty="0" err="1"/>
              <a:t>Binge</a:t>
            </a:r>
            <a:r>
              <a:rPr lang="it-IT" sz="2400" dirty="0"/>
              <a:t> </a:t>
            </a:r>
            <a:r>
              <a:rPr lang="it-IT" sz="2400" dirty="0" err="1"/>
              <a:t>eating</a:t>
            </a:r>
            <a:r>
              <a:rPr lang="it-IT" sz="2400" dirty="0"/>
              <a:t>)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4E47E53A-2D1A-8A44-9438-CFC47C38594D}"/>
              </a:ext>
            </a:extLst>
          </p:cNvPr>
          <p:cNvSpPr/>
          <p:nvPr/>
        </p:nvSpPr>
        <p:spPr>
          <a:xfrm>
            <a:off x="-388" y="2946522"/>
            <a:ext cx="6096000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r>
              <a:rPr lang="it-IT" dirty="0" err="1"/>
              <a:t>Pizato</a:t>
            </a:r>
            <a:r>
              <a:rPr lang="it-IT" dirty="0"/>
              <a:t> </a:t>
            </a:r>
            <a:r>
              <a:rPr lang="it-IT" dirty="0" err="1"/>
              <a:t>N</a:t>
            </a:r>
            <a:r>
              <a:rPr lang="it-IT" dirty="0"/>
              <a:t>, </a:t>
            </a:r>
            <a:r>
              <a:rPr lang="it-IT" dirty="0" err="1"/>
              <a:t>Botelho</a:t>
            </a:r>
            <a:r>
              <a:rPr lang="it-IT" dirty="0"/>
              <a:t> PB, </a:t>
            </a:r>
            <a:r>
              <a:rPr lang="it-IT" dirty="0" err="1"/>
              <a:t>Gonçalves</a:t>
            </a:r>
            <a:r>
              <a:rPr lang="it-IT" dirty="0"/>
              <a:t> VSS, </a:t>
            </a:r>
            <a:r>
              <a:rPr lang="it-IT" dirty="0" err="1"/>
              <a:t>Dutra</a:t>
            </a:r>
            <a:r>
              <a:rPr lang="it-IT" dirty="0"/>
              <a:t> ES, de </a:t>
            </a:r>
            <a:r>
              <a:rPr lang="it-IT" dirty="0" err="1"/>
              <a:t>Carvalho</a:t>
            </a:r>
            <a:r>
              <a:rPr lang="it-IT" dirty="0"/>
              <a:t> KMB. </a:t>
            </a:r>
            <a:r>
              <a:rPr lang="it-IT" i="1" dirty="0" err="1">
                <a:solidFill>
                  <a:srgbClr val="7030A0"/>
                </a:solidFill>
              </a:rPr>
              <a:t>Efect</a:t>
            </a:r>
            <a:r>
              <a:rPr lang="it-IT" i="1" dirty="0">
                <a:solidFill>
                  <a:srgbClr val="7030A0"/>
                </a:solidFill>
              </a:rPr>
              <a:t> of grazing </a:t>
            </a:r>
            <a:r>
              <a:rPr lang="it-IT" i="1" dirty="0" err="1">
                <a:solidFill>
                  <a:srgbClr val="7030A0"/>
                </a:solidFill>
              </a:rPr>
              <a:t>behavior</a:t>
            </a:r>
            <a:r>
              <a:rPr lang="it-IT" i="1" dirty="0">
                <a:solidFill>
                  <a:srgbClr val="7030A0"/>
                </a:solidFill>
              </a:rPr>
              <a:t> on </a:t>
            </a:r>
            <a:r>
              <a:rPr lang="it-IT" i="1" dirty="0" err="1">
                <a:solidFill>
                  <a:srgbClr val="7030A0"/>
                </a:solidFill>
              </a:rPr>
              <a:t>weight</a:t>
            </a:r>
            <a:r>
              <a:rPr lang="it-IT" i="1" dirty="0">
                <a:solidFill>
                  <a:srgbClr val="7030A0"/>
                </a:solidFill>
              </a:rPr>
              <a:t> </a:t>
            </a:r>
            <a:r>
              <a:rPr lang="it-IT" i="1" dirty="0" err="1">
                <a:solidFill>
                  <a:srgbClr val="7030A0"/>
                </a:solidFill>
              </a:rPr>
              <a:t>regain</a:t>
            </a:r>
            <a:r>
              <a:rPr lang="it-IT" i="1" dirty="0">
                <a:solidFill>
                  <a:srgbClr val="7030A0"/>
                </a:solidFill>
              </a:rPr>
              <a:t> post-</a:t>
            </a:r>
            <a:r>
              <a:rPr lang="it-IT" i="1" dirty="0" err="1">
                <a:solidFill>
                  <a:srgbClr val="7030A0"/>
                </a:solidFill>
              </a:rPr>
              <a:t>bariatric</a:t>
            </a:r>
            <a:r>
              <a:rPr lang="it-IT" i="1" dirty="0">
                <a:solidFill>
                  <a:srgbClr val="7030A0"/>
                </a:solidFill>
              </a:rPr>
              <a:t> </a:t>
            </a:r>
            <a:r>
              <a:rPr lang="it-IT" i="1" dirty="0" err="1">
                <a:solidFill>
                  <a:srgbClr val="7030A0"/>
                </a:solidFill>
              </a:rPr>
              <a:t>surgery</a:t>
            </a:r>
            <a:r>
              <a:rPr lang="it-IT" i="1" dirty="0">
                <a:solidFill>
                  <a:srgbClr val="7030A0"/>
                </a:solidFill>
              </a:rPr>
              <a:t>: a </a:t>
            </a:r>
            <a:r>
              <a:rPr lang="it-IT" i="1" dirty="0" err="1">
                <a:solidFill>
                  <a:srgbClr val="7030A0"/>
                </a:solidFill>
              </a:rPr>
              <a:t>systematic</a:t>
            </a:r>
            <a:r>
              <a:rPr lang="it-IT" i="1" dirty="0">
                <a:solidFill>
                  <a:srgbClr val="7030A0"/>
                </a:solidFill>
              </a:rPr>
              <a:t> </a:t>
            </a:r>
            <a:r>
              <a:rPr lang="it-IT" i="1" dirty="0" err="1">
                <a:solidFill>
                  <a:srgbClr val="7030A0"/>
                </a:solidFill>
              </a:rPr>
              <a:t>review</a:t>
            </a:r>
            <a:r>
              <a:rPr lang="it-IT" dirty="0">
                <a:solidFill>
                  <a:srgbClr val="7030A0"/>
                </a:solidFill>
              </a:rPr>
              <a:t>.</a:t>
            </a:r>
            <a:r>
              <a:rPr lang="it-IT" dirty="0"/>
              <a:t> </a:t>
            </a:r>
            <a:r>
              <a:rPr lang="it-IT" b="1" dirty="0" err="1"/>
              <a:t>Nutrients</a:t>
            </a:r>
            <a:r>
              <a:rPr lang="it-IT" b="1" dirty="0"/>
              <a:t>. 2017</a:t>
            </a:r>
            <a:endParaRPr lang="it-IT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490B609D-C625-0C44-B2D6-E43123A355F2}"/>
              </a:ext>
            </a:extLst>
          </p:cNvPr>
          <p:cNvSpPr/>
          <p:nvPr/>
        </p:nvSpPr>
        <p:spPr>
          <a:xfrm>
            <a:off x="-388" y="4256037"/>
            <a:ext cx="6096000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r>
              <a:rPr lang="it-IT" dirty="0" err="1"/>
              <a:t>Conceição</a:t>
            </a:r>
            <a:r>
              <a:rPr lang="it-IT" dirty="0"/>
              <a:t> EM, Mitchell JE, Engel SG, Machado PP, Lancaster K, </a:t>
            </a:r>
            <a:r>
              <a:rPr lang="it-IT" dirty="0" err="1"/>
              <a:t>Wonderlich</a:t>
            </a:r>
            <a:r>
              <a:rPr lang="it-IT" dirty="0"/>
              <a:t> SA. </a:t>
            </a:r>
            <a:r>
              <a:rPr lang="it-IT" i="1" dirty="0" err="1"/>
              <a:t>What</a:t>
            </a:r>
            <a:r>
              <a:rPr lang="it-IT" i="1" dirty="0"/>
              <a:t> </a:t>
            </a:r>
            <a:r>
              <a:rPr lang="it-IT" i="1" dirty="0" err="1"/>
              <a:t>is</a:t>
            </a:r>
            <a:r>
              <a:rPr lang="it-IT" i="1" dirty="0"/>
              <a:t> "grazing"? </a:t>
            </a:r>
            <a:r>
              <a:rPr lang="it-IT" i="1" dirty="0" err="1">
                <a:solidFill>
                  <a:srgbClr val="7030A0"/>
                </a:solidFill>
              </a:rPr>
              <a:t>Reviewing</a:t>
            </a:r>
            <a:r>
              <a:rPr lang="it-IT" i="1" dirty="0">
                <a:solidFill>
                  <a:srgbClr val="7030A0"/>
                </a:solidFill>
              </a:rPr>
              <a:t> </a:t>
            </a:r>
            <a:r>
              <a:rPr lang="it-IT" i="1" dirty="0" err="1">
                <a:solidFill>
                  <a:srgbClr val="7030A0"/>
                </a:solidFill>
              </a:rPr>
              <a:t>its</a:t>
            </a:r>
            <a:r>
              <a:rPr lang="it-IT" i="1" dirty="0">
                <a:solidFill>
                  <a:srgbClr val="7030A0"/>
                </a:solidFill>
              </a:rPr>
              <a:t> </a:t>
            </a:r>
            <a:r>
              <a:rPr lang="it-IT" i="1" dirty="0" err="1">
                <a:solidFill>
                  <a:srgbClr val="7030A0"/>
                </a:solidFill>
              </a:rPr>
              <a:t>defnition</a:t>
            </a:r>
            <a:r>
              <a:rPr lang="it-IT" i="1" dirty="0">
                <a:solidFill>
                  <a:srgbClr val="7030A0"/>
                </a:solidFill>
              </a:rPr>
              <a:t>, </a:t>
            </a:r>
            <a:r>
              <a:rPr lang="it-IT" i="1" dirty="0" err="1">
                <a:solidFill>
                  <a:srgbClr val="7030A0"/>
                </a:solidFill>
              </a:rPr>
              <a:t>frequency</a:t>
            </a:r>
            <a:r>
              <a:rPr lang="it-IT" i="1" dirty="0">
                <a:solidFill>
                  <a:srgbClr val="7030A0"/>
                </a:solidFill>
              </a:rPr>
              <a:t>, </a:t>
            </a:r>
            <a:r>
              <a:rPr lang="it-IT" i="1" dirty="0" err="1">
                <a:solidFill>
                  <a:srgbClr val="7030A0"/>
                </a:solidFill>
              </a:rPr>
              <a:t>clinical</a:t>
            </a:r>
            <a:r>
              <a:rPr lang="it-IT" i="1" dirty="0">
                <a:solidFill>
                  <a:srgbClr val="7030A0"/>
                </a:solidFill>
              </a:rPr>
              <a:t> </a:t>
            </a:r>
            <a:r>
              <a:rPr lang="it-IT" i="1" dirty="0" err="1">
                <a:solidFill>
                  <a:srgbClr val="7030A0"/>
                </a:solidFill>
              </a:rPr>
              <a:t>characteristics</a:t>
            </a:r>
            <a:r>
              <a:rPr lang="it-IT" i="1" dirty="0">
                <a:solidFill>
                  <a:srgbClr val="7030A0"/>
                </a:solidFill>
              </a:rPr>
              <a:t>, and impact on </a:t>
            </a:r>
            <a:r>
              <a:rPr lang="it-IT" i="1" dirty="0" err="1">
                <a:solidFill>
                  <a:srgbClr val="7030A0"/>
                </a:solidFill>
              </a:rPr>
              <a:t>bariatric</a:t>
            </a:r>
            <a:r>
              <a:rPr lang="it-IT" i="1" dirty="0">
                <a:solidFill>
                  <a:srgbClr val="7030A0"/>
                </a:solidFill>
              </a:rPr>
              <a:t> </a:t>
            </a:r>
            <a:r>
              <a:rPr lang="it-IT" i="1" dirty="0" err="1">
                <a:solidFill>
                  <a:srgbClr val="7030A0"/>
                </a:solidFill>
              </a:rPr>
              <a:t>surgery</a:t>
            </a:r>
            <a:r>
              <a:rPr lang="it-IT" i="1" dirty="0">
                <a:solidFill>
                  <a:srgbClr val="7030A0"/>
                </a:solidFill>
              </a:rPr>
              <a:t> </a:t>
            </a:r>
            <a:r>
              <a:rPr lang="it-IT" i="1" dirty="0" err="1">
                <a:solidFill>
                  <a:srgbClr val="7030A0"/>
                </a:solidFill>
              </a:rPr>
              <a:t>outcomes</a:t>
            </a:r>
            <a:r>
              <a:rPr lang="it-IT" i="1" dirty="0">
                <a:solidFill>
                  <a:srgbClr val="7030A0"/>
                </a:solidFill>
              </a:rPr>
              <a:t>, and </a:t>
            </a:r>
            <a:r>
              <a:rPr lang="it-IT" i="1" dirty="0" err="1">
                <a:solidFill>
                  <a:srgbClr val="7030A0"/>
                </a:solidFill>
              </a:rPr>
              <a:t>proposing</a:t>
            </a:r>
            <a:r>
              <a:rPr lang="it-IT" i="1" dirty="0">
                <a:solidFill>
                  <a:srgbClr val="7030A0"/>
                </a:solidFill>
              </a:rPr>
              <a:t> a </a:t>
            </a:r>
            <a:r>
              <a:rPr lang="it-IT" i="1" dirty="0" err="1">
                <a:solidFill>
                  <a:srgbClr val="7030A0"/>
                </a:solidFill>
              </a:rPr>
              <a:t>standardized</a:t>
            </a:r>
            <a:r>
              <a:rPr lang="it-IT" i="1" dirty="0">
                <a:solidFill>
                  <a:srgbClr val="7030A0"/>
                </a:solidFill>
              </a:rPr>
              <a:t> </a:t>
            </a:r>
            <a:r>
              <a:rPr lang="it-IT" i="1" dirty="0" err="1">
                <a:solidFill>
                  <a:srgbClr val="7030A0"/>
                </a:solidFill>
              </a:rPr>
              <a:t>defnition</a:t>
            </a:r>
            <a:r>
              <a:rPr lang="it-IT" i="1" dirty="0">
                <a:solidFill>
                  <a:srgbClr val="7030A0"/>
                </a:solidFill>
              </a:rPr>
              <a:t>.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b="1" dirty="0" err="1"/>
              <a:t>Surg</a:t>
            </a:r>
            <a:r>
              <a:rPr lang="it-IT" b="1" dirty="0"/>
              <a:t> </a:t>
            </a:r>
            <a:r>
              <a:rPr lang="it-IT" b="1" dirty="0" err="1"/>
              <a:t>Obes</a:t>
            </a:r>
            <a:r>
              <a:rPr lang="it-IT" b="1" dirty="0"/>
              <a:t> </a:t>
            </a:r>
            <a:r>
              <a:rPr lang="it-IT" b="1" dirty="0" err="1"/>
              <a:t>Relat</a:t>
            </a:r>
            <a:r>
              <a:rPr lang="it-IT" b="1" dirty="0"/>
              <a:t> </a:t>
            </a:r>
            <a:r>
              <a:rPr lang="it-IT" b="1" dirty="0" err="1"/>
              <a:t>Dis</a:t>
            </a:r>
            <a:r>
              <a:rPr lang="it-IT" b="1" dirty="0"/>
              <a:t>. 2014</a:t>
            </a:r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2D7A3ACF-1DEB-F34B-B12A-1EE8B0608423}"/>
              </a:ext>
            </a:extLst>
          </p:cNvPr>
          <p:cNvSpPr/>
          <p:nvPr/>
        </p:nvSpPr>
        <p:spPr>
          <a:xfrm>
            <a:off x="6095615" y="220785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err="1"/>
              <a:t>Conceição</a:t>
            </a:r>
            <a:r>
              <a:rPr lang="it-IT" dirty="0"/>
              <a:t> E, Mitchell JE, </a:t>
            </a:r>
            <a:r>
              <a:rPr lang="it-IT" dirty="0" err="1"/>
              <a:t>Vaz</a:t>
            </a:r>
            <a:r>
              <a:rPr lang="it-IT" dirty="0"/>
              <a:t> AR, </a:t>
            </a:r>
            <a:r>
              <a:rPr lang="it-IT" dirty="0" err="1"/>
              <a:t>Bastos</a:t>
            </a:r>
            <a:r>
              <a:rPr lang="it-IT" dirty="0"/>
              <a:t> AP, </a:t>
            </a:r>
            <a:r>
              <a:rPr lang="it-IT" dirty="0" err="1"/>
              <a:t>Ramalho</a:t>
            </a:r>
            <a:r>
              <a:rPr lang="it-IT" dirty="0"/>
              <a:t> </a:t>
            </a:r>
            <a:r>
              <a:rPr lang="it-IT" dirty="0" err="1"/>
              <a:t>S</a:t>
            </a:r>
            <a:r>
              <a:rPr lang="it-IT" dirty="0"/>
              <a:t>, Silva C, et al. </a:t>
            </a:r>
            <a:r>
              <a:rPr lang="it-IT" dirty="0">
                <a:solidFill>
                  <a:srgbClr val="7030A0"/>
                </a:solidFill>
              </a:rPr>
              <a:t>The </a:t>
            </a:r>
            <a:r>
              <a:rPr lang="it-IT" dirty="0" err="1">
                <a:solidFill>
                  <a:srgbClr val="7030A0"/>
                </a:solidFill>
              </a:rPr>
              <a:t>presence</a:t>
            </a:r>
            <a:r>
              <a:rPr lang="it-IT" dirty="0">
                <a:solidFill>
                  <a:srgbClr val="7030A0"/>
                </a:solidFill>
              </a:rPr>
              <a:t> of </a:t>
            </a:r>
            <a:r>
              <a:rPr lang="it-IT" dirty="0" err="1">
                <a:solidFill>
                  <a:srgbClr val="7030A0"/>
                </a:solidFill>
              </a:rPr>
              <a:t>maladaptive</a:t>
            </a:r>
            <a:r>
              <a:rPr lang="it-IT" dirty="0">
                <a:solidFill>
                  <a:srgbClr val="7030A0"/>
                </a:solidFill>
              </a:rPr>
              <a:t> </a:t>
            </a:r>
            <a:r>
              <a:rPr lang="it-IT" dirty="0" err="1">
                <a:solidFill>
                  <a:srgbClr val="7030A0"/>
                </a:solidFill>
              </a:rPr>
              <a:t>eating</a:t>
            </a:r>
            <a:r>
              <a:rPr lang="it-IT" dirty="0">
                <a:solidFill>
                  <a:srgbClr val="7030A0"/>
                </a:solidFill>
              </a:rPr>
              <a:t> </a:t>
            </a:r>
            <a:r>
              <a:rPr lang="it-IT" dirty="0" err="1">
                <a:solidFill>
                  <a:srgbClr val="7030A0"/>
                </a:solidFill>
              </a:rPr>
              <a:t>behaviors</a:t>
            </a:r>
            <a:r>
              <a:rPr lang="it-IT" dirty="0">
                <a:solidFill>
                  <a:srgbClr val="7030A0"/>
                </a:solidFill>
              </a:rPr>
              <a:t> </a:t>
            </a:r>
            <a:r>
              <a:rPr lang="it-IT" dirty="0" err="1">
                <a:solidFill>
                  <a:srgbClr val="7030A0"/>
                </a:solidFill>
              </a:rPr>
              <a:t>after</a:t>
            </a:r>
            <a:r>
              <a:rPr lang="it-IT" dirty="0">
                <a:solidFill>
                  <a:srgbClr val="7030A0"/>
                </a:solidFill>
              </a:rPr>
              <a:t> </a:t>
            </a:r>
            <a:r>
              <a:rPr lang="it-IT" dirty="0" err="1">
                <a:solidFill>
                  <a:srgbClr val="7030A0"/>
                </a:solidFill>
              </a:rPr>
              <a:t>bariatric</a:t>
            </a:r>
            <a:r>
              <a:rPr lang="it-IT" dirty="0">
                <a:solidFill>
                  <a:srgbClr val="7030A0"/>
                </a:solidFill>
              </a:rPr>
              <a:t> </a:t>
            </a:r>
            <a:r>
              <a:rPr lang="it-IT" dirty="0" err="1">
                <a:solidFill>
                  <a:srgbClr val="7030A0"/>
                </a:solidFill>
              </a:rPr>
              <a:t>surgery</a:t>
            </a:r>
            <a:r>
              <a:rPr lang="it-IT" dirty="0">
                <a:solidFill>
                  <a:srgbClr val="7030A0"/>
                </a:solidFill>
              </a:rPr>
              <a:t> in a cross </a:t>
            </a:r>
            <a:r>
              <a:rPr lang="it-IT" dirty="0" err="1">
                <a:solidFill>
                  <a:srgbClr val="7030A0"/>
                </a:solidFill>
              </a:rPr>
              <a:t>sectional</a:t>
            </a:r>
            <a:r>
              <a:rPr lang="it-IT" dirty="0">
                <a:solidFill>
                  <a:srgbClr val="7030A0"/>
                </a:solidFill>
              </a:rPr>
              <a:t> </a:t>
            </a:r>
            <a:r>
              <a:rPr lang="it-IT" dirty="0" err="1">
                <a:solidFill>
                  <a:srgbClr val="7030A0"/>
                </a:solidFill>
              </a:rPr>
              <a:t>study</a:t>
            </a:r>
            <a:r>
              <a:rPr lang="it-IT" dirty="0">
                <a:solidFill>
                  <a:srgbClr val="7030A0"/>
                </a:solidFill>
              </a:rPr>
              <a:t>: </a:t>
            </a:r>
            <a:r>
              <a:rPr lang="it-IT" dirty="0" err="1">
                <a:solidFill>
                  <a:srgbClr val="7030A0"/>
                </a:solidFill>
              </a:rPr>
              <a:t>importance</a:t>
            </a:r>
            <a:r>
              <a:rPr lang="it-IT" dirty="0">
                <a:solidFill>
                  <a:srgbClr val="7030A0"/>
                </a:solidFill>
              </a:rPr>
              <a:t> of </a:t>
            </a:r>
            <a:r>
              <a:rPr lang="it-IT" dirty="0" err="1">
                <a:solidFill>
                  <a:srgbClr val="7030A0"/>
                </a:solidFill>
              </a:rPr>
              <a:t>picking</a:t>
            </a:r>
            <a:r>
              <a:rPr lang="it-IT" dirty="0">
                <a:solidFill>
                  <a:srgbClr val="7030A0"/>
                </a:solidFill>
              </a:rPr>
              <a:t> or </a:t>
            </a:r>
            <a:r>
              <a:rPr lang="it-IT" dirty="0" err="1">
                <a:solidFill>
                  <a:srgbClr val="7030A0"/>
                </a:solidFill>
              </a:rPr>
              <a:t>nibbling</a:t>
            </a:r>
            <a:r>
              <a:rPr lang="it-IT" dirty="0">
                <a:solidFill>
                  <a:srgbClr val="7030A0"/>
                </a:solidFill>
              </a:rPr>
              <a:t> on </a:t>
            </a:r>
            <a:r>
              <a:rPr lang="it-IT" dirty="0" err="1">
                <a:solidFill>
                  <a:srgbClr val="7030A0"/>
                </a:solidFill>
              </a:rPr>
              <a:t>weight</a:t>
            </a:r>
            <a:r>
              <a:rPr lang="it-IT" dirty="0">
                <a:solidFill>
                  <a:srgbClr val="7030A0"/>
                </a:solidFill>
              </a:rPr>
              <a:t> </a:t>
            </a:r>
            <a:r>
              <a:rPr lang="it-IT" dirty="0" err="1">
                <a:solidFill>
                  <a:srgbClr val="7030A0"/>
                </a:solidFill>
              </a:rPr>
              <a:t>regain</a:t>
            </a:r>
            <a:r>
              <a:rPr lang="it-IT" dirty="0">
                <a:solidFill>
                  <a:srgbClr val="7030A0"/>
                </a:solidFill>
              </a:rPr>
              <a:t>. </a:t>
            </a:r>
            <a:r>
              <a:rPr lang="it-IT" b="1" dirty="0" err="1"/>
              <a:t>Eat</a:t>
            </a:r>
            <a:r>
              <a:rPr lang="it-IT" b="1" dirty="0"/>
              <a:t> </a:t>
            </a:r>
            <a:r>
              <a:rPr lang="it-IT" b="1" dirty="0" err="1"/>
              <a:t>Behav</a:t>
            </a:r>
            <a:r>
              <a:rPr lang="it-IT" b="1" dirty="0"/>
              <a:t>. 2014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12E60143-4694-214E-A9D7-3ADCD2806324}"/>
              </a:ext>
            </a:extLst>
          </p:cNvPr>
          <p:cNvSpPr/>
          <p:nvPr/>
        </p:nvSpPr>
        <p:spPr>
          <a:xfrm>
            <a:off x="6095615" y="365587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err="1"/>
              <a:t>Conceição</a:t>
            </a:r>
            <a:r>
              <a:rPr lang="it-IT" dirty="0"/>
              <a:t> EM, Mitchell JE, Machado PPP, </a:t>
            </a:r>
            <a:r>
              <a:rPr lang="it-IT" dirty="0" err="1"/>
              <a:t>Vaz</a:t>
            </a:r>
            <a:r>
              <a:rPr lang="it-IT" dirty="0"/>
              <a:t> AR, Pinto-</a:t>
            </a:r>
            <a:r>
              <a:rPr lang="it-IT" dirty="0" err="1"/>
              <a:t>Bastos</a:t>
            </a:r>
            <a:r>
              <a:rPr lang="it-IT" dirty="0"/>
              <a:t> A, </a:t>
            </a:r>
            <a:r>
              <a:rPr lang="it-IT" dirty="0" err="1"/>
              <a:t>Ramalho</a:t>
            </a:r>
            <a:r>
              <a:rPr lang="it-IT" dirty="0"/>
              <a:t> </a:t>
            </a:r>
            <a:r>
              <a:rPr lang="it-IT" dirty="0" err="1"/>
              <a:t>S</a:t>
            </a:r>
            <a:r>
              <a:rPr lang="it-IT" dirty="0"/>
              <a:t>, et al. </a:t>
            </a:r>
            <a:r>
              <a:rPr lang="it-IT" dirty="0" err="1">
                <a:solidFill>
                  <a:srgbClr val="7030A0"/>
                </a:solidFill>
              </a:rPr>
              <a:t>Repetitive</a:t>
            </a:r>
            <a:r>
              <a:rPr lang="it-IT" dirty="0">
                <a:solidFill>
                  <a:srgbClr val="7030A0"/>
                </a:solidFill>
              </a:rPr>
              <a:t> </a:t>
            </a:r>
            <a:r>
              <a:rPr lang="it-IT" dirty="0" err="1">
                <a:solidFill>
                  <a:srgbClr val="7030A0"/>
                </a:solidFill>
              </a:rPr>
              <a:t>eating</a:t>
            </a:r>
            <a:r>
              <a:rPr lang="it-IT" dirty="0">
                <a:solidFill>
                  <a:srgbClr val="7030A0"/>
                </a:solidFill>
              </a:rPr>
              <a:t> </a:t>
            </a:r>
            <a:r>
              <a:rPr lang="it-IT" dirty="0" err="1">
                <a:solidFill>
                  <a:srgbClr val="7030A0"/>
                </a:solidFill>
              </a:rPr>
              <a:t>questionnaire</a:t>
            </a:r>
            <a:r>
              <a:rPr lang="it-IT" dirty="0">
                <a:solidFill>
                  <a:srgbClr val="7030A0"/>
                </a:solidFill>
              </a:rPr>
              <a:t> [Rep (</a:t>
            </a:r>
            <a:r>
              <a:rPr lang="it-IT" dirty="0" err="1">
                <a:solidFill>
                  <a:srgbClr val="7030A0"/>
                </a:solidFill>
              </a:rPr>
              <a:t>eat</a:t>
            </a:r>
            <a:r>
              <a:rPr lang="it-IT" dirty="0">
                <a:solidFill>
                  <a:srgbClr val="7030A0"/>
                </a:solidFill>
              </a:rPr>
              <a:t>)-</a:t>
            </a:r>
            <a:r>
              <a:rPr lang="it-IT" dirty="0" err="1">
                <a:solidFill>
                  <a:srgbClr val="7030A0"/>
                </a:solidFill>
              </a:rPr>
              <a:t>Q</a:t>
            </a:r>
            <a:r>
              <a:rPr lang="it-IT" dirty="0">
                <a:solidFill>
                  <a:srgbClr val="7030A0"/>
                </a:solidFill>
              </a:rPr>
              <a:t>]: </a:t>
            </a:r>
            <a:r>
              <a:rPr lang="it-IT" dirty="0" err="1">
                <a:solidFill>
                  <a:srgbClr val="7030A0"/>
                </a:solidFill>
              </a:rPr>
              <a:t>Enlightening</a:t>
            </a:r>
            <a:r>
              <a:rPr lang="it-IT" dirty="0">
                <a:solidFill>
                  <a:srgbClr val="7030A0"/>
                </a:solidFill>
              </a:rPr>
              <a:t> the </a:t>
            </a:r>
            <a:r>
              <a:rPr lang="it-IT" dirty="0" err="1">
                <a:solidFill>
                  <a:srgbClr val="7030A0"/>
                </a:solidFill>
              </a:rPr>
              <a:t>concept</a:t>
            </a:r>
            <a:r>
              <a:rPr lang="it-IT" dirty="0">
                <a:solidFill>
                  <a:srgbClr val="7030A0"/>
                </a:solidFill>
              </a:rPr>
              <a:t> of grazing and </a:t>
            </a:r>
            <a:r>
              <a:rPr lang="it-IT" dirty="0" err="1">
                <a:solidFill>
                  <a:srgbClr val="7030A0"/>
                </a:solidFill>
              </a:rPr>
              <a:t>psychometric</a:t>
            </a:r>
            <a:r>
              <a:rPr lang="it-IT" dirty="0">
                <a:solidFill>
                  <a:srgbClr val="7030A0"/>
                </a:solidFill>
              </a:rPr>
              <a:t> </a:t>
            </a:r>
            <a:r>
              <a:rPr lang="it-IT" dirty="0" err="1">
                <a:solidFill>
                  <a:srgbClr val="7030A0"/>
                </a:solidFill>
              </a:rPr>
              <a:t>properties</a:t>
            </a:r>
            <a:r>
              <a:rPr lang="it-IT" dirty="0">
                <a:solidFill>
                  <a:srgbClr val="7030A0"/>
                </a:solidFill>
              </a:rPr>
              <a:t> in a </a:t>
            </a:r>
            <a:r>
              <a:rPr lang="it-IT" dirty="0" err="1">
                <a:solidFill>
                  <a:srgbClr val="7030A0"/>
                </a:solidFill>
              </a:rPr>
              <a:t>Portuguese</a:t>
            </a:r>
            <a:r>
              <a:rPr lang="it-IT" dirty="0">
                <a:solidFill>
                  <a:srgbClr val="7030A0"/>
                </a:solidFill>
              </a:rPr>
              <a:t> sample</a:t>
            </a:r>
            <a:r>
              <a:rPr lang="it-IT" dirty="0"/>
              <a:t>. </a:t>
            </a:r>
            <a:r>
              <a:rPr lang="it-IT" b="1" dirty="0"/>
              <a:t>Appetite. 2017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A3F00064-9DB9-8143-999D-9527A1D8BE5E}"/>
              </a:ext>
            </a:extLst>
          </p:cNvPr>
          <p:cNvSpPr/>
          <p:nvPr/>
        </p:nvSpPr>
        <p:spPr>
          <a:xfrm>
            <a:off x="6095615" y="524727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/>
              <a:t>6. </a:t>
            </a:r>
            <a:r>
              <a:rPr lang="it-IT" dirty="0" err="1"/>
              <a:t>Nicolau</a:t>
            </a:r>
            <a:r>
              <a:rPr lang="it-IT" dirty="0"/>
              <a:t> </a:t>
            </a:r>
            <a:r>
              <a:rPr lang="it-IT" dirty="0" err="1"/>
              <a:t>J</a:t>
            </a:r>
            <a:r>
              <a:rPr lang="it-IT" dirty="0"/>
              <a:t>, Ayala L, Rivera </a:t>
            </a:r>
            <a:r>
              <a:rPr lang="it-IT" dirty="0" err="1"/>
              <a:t>R</a:t>
            </a:r>
            <a:r>
              <a:rPr lang="it-IT" dirty="0"/>
              <a:t>, </a:t>
            </a:r>
            <a:r>
              <a:rPr lang="it-IT" dirty="0" err="1"/>
              <a:t>Speranskaya</a:t>
            </a:r>
            <a:r>
              <a:rPr lang="it-IT" dirty="0"/>
              <a:t> A, </a:t>
            </a:r>
            <a:r>
              <a:rPr lang="it-IT" dirty="0" err="1"/>
              <a:t>Sanchís</a:t>
            </a:r>
            <a:r>
              <a:rPr lang="it-IT" dirty="0"/>
              <a:t> </a:t>
            </a:r>
            <a:r>
              <a:rPr lang="it-IT" dirty="0" err="1"/>
              <a:t>P</a:t>
            </a:r>
            <a:r>
              <a:rPr lang="it-IT" dirty="0"/>
              <a:t>, Julian X, et al. </a:t>
            </a:r>
            <a:r>
              <a:rPr lang="it-IT" dirty="0" err="1">
                <a:solidFill>
                  <a:srgbClr val="7030A0"/>
                </a:solidFill>
              </a:rPr>
              <a:t>Postoperative</a:t>
            </a:r>
            <a:r>
              <a:rPr lang="it-IT" dirty="0">
                <a:solidFill>
                  <a:srgbClr val="7030A0"/>
                </a:solidFill>
              </a:rPr>
              <a:t> grazing </a:t>
            </a:r>
            <a:r>
              <a:rPr lang="it-IT" dirty="0" err="1">
                <a:solidFill>
                  <a:srgbClr val="7030A0"/>
                </a:solidFill>
              </a:rPr>
              <a:t>as</a:t>
            </a:r>
            <a:r>
              <a:rPr lang="it-IT" dirty="0">
                <a:solidFill>
                  <a:srgbClr val="7030A0"/>
                </a:solidFill>
              </a:rPr>
              <a:t> a </a:t>
            </a:r>
            <a:r>
              <a:rPr lang="it-IT" dirty="0" err="1">
                <a:solidFill>
                  <a:srgbClr val="7030A0"/>
                </a:solidFill>
              </a:rPr>
              <a:t>risk</a:t>
            </a:r>
            <a:r>
              <a:rPr lang="it-IT" dirty="0">
                <a:solidFill>
                  <a:srgbClr val="7030A0"/>
                </a:solidFill>
              </a:rPr>
              <a:t> </a:t>
            </a:r>
            <a:r>
              <a:rPr lang="it-IT" dirty="0" err="1">
                <a:solidFill>
                  <a:srgbClr val="7030A0"/>
                </a:solidFill>
              </a:rPr>
              <a:t>factor</a:t>
            </a:r>
            <a:r>
              <a:rPr lang="it-IT" dirty="0">
                <a:solidFill>
                  <a:srgbClr val="7030A0"/>
                </a:solidFill>
              </a:rPr>
              <a:t> for negative </a:t>
            </a:r>
            <a:r>
              <a:rPr lang="it-IT" dirty="0" err="1">
                <a:solidFill>
                  <a:srgbClr val="7030A0"/>
                </a:solidFill>
              </a:rPr>
              <a:t>outcomes</a:t>
            </a:r>
            <a:r>
              <a:rPr lang="it-IT" dirty="0">
                <a:solidFill>
                  <a:srgbClr val="7030A0"/>
                </a:solidFill>
              </a:rPr>
              <a:t> </a:t>
            </a:r>
            <a:r>
              <a:rPr lang="it-IT" dirty="0" err="1">
                <a:solidFill>
                  <a:srgbClr val="7030A0"/>
                </a:solidFill>
              </a:rPr>
              <a:t>after</a:t>
            </a:r>
            <a:r>
              <a:rPr lang="it-IT" dirty="0">
                <a:solidFill>
                  <a:srgbClr val="7030A0"/>
                </a:solidFill>
              </a:rPr>
              <a:t> </a:t>
            </a:r>
            <a:r>
              <a:rPr lang="it-IT" dirty="0" err="1">
                <a:solidFill>
                  <a:srgbClr val="7030A0"/>
                </a:solidFill>
              </a:rPr>
              <a:t>bariatric</a:t>
            </a:r>
            <a:r>
              <a:rPr lang="it-IT" dirty="0">
                <a:solidFill>
                  <a:srgbClr val="7030A0"/>
                </a:solidFill>
              </a:rPr>
              <a:t> </a:t>
            </a:r>
            <a:r>
              <a:rPr lang="it-IT" dirty="0" err="1">
                <a:solidFill>
                  <a:srgbClr val="7030A0"/>
                </a:solidFill>
              </a:rPr>
              <a:t>surgery</a:t>
            </a:r>
            <a:r>
              <a:rPr lang="it-IT" dirty="0"/>
              <a:t>. </a:t>
            </a:r>
            <a:r>
              <a:rPr lang="it-IT" b="1" dirty="0" err="1"/>
              <a:t>Eat</a:t>
            </a:r>
            <a:r>
              <a:rPr lang="it-IT" b="1" dirty="0"/>
              <a:t> </a:t>
            </a:r>
            <a:r>
              <a:rPr lang="it-IT" b="1" dirty="0" err="1"/>
              <a:t>Behav</a:t>
            </a:r>
            <a:r>
              <a:rPr lang="it-IT" b="1" dirty="0"/>
              <a:t>. 2015</a:t>
            </a:r>
          </a:p>
        </p:txBody>
      </p:sp>
    </p:spTree>
    <p:extLst>
      <p:ext uri="{BB962C8B-B14F-4D97-AF65-F5344CB8AC3E}">
        <p14:creationId xmlns:p14="http://schemas.microsoft.com/office/powerpoint/2010/main" val="798183542"/>
      </p:ext>
    </p:extLst>
  </p:cSld>
  <p:clrMapOvr>
    <a:masterClrMapping/>
  </p:clrMapOvr>
</p:sld>
</file>

<file path=ppt/theme/theme1.xml><?xml version="1.0" encoding="utf-8"?>
<a:theme xmlns:a="http://schemas.openxmlformats.org/drawingml/2006/main" name="Gocci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Goccia</Template>
  <TotalTime>5879</TotalTime>
  <Words>2240</Words>
  <Application>Microsoft Macintosh PowerPoint</Application>
  <PresentationFormat>Widescreen</PresentationFormat>
  <Paragraphs>253</Paragraphs>
  <Slides>30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42" baseType="lpstr">
      <vt:lpstr>Microsoft YaHei</vt:lpstr>
      <vt:lpstr>Arial</vt:lpstr>
      <vt:lpstr>Calibri</vt:lpstr>
      <vt:lpstr>Cambria</vt:lpstr>
      <vt:lpstr>Roboto Mono Web</vt:lpstr>
      <vt:lpstr>StarSymbol</vt:lpstr>
      <vt:lpstr>system-ui</vt:lpstr>
      <vt:lpstr>Tahoma</vt:lpstr>
      <vt:lpstr>Times New Roman</vt:lpstr>
      <vt:lpstr>Tw Cen MT</vt:lpstr>
      <vt:lpstr>Verdana</vt:lpstr>
      <vt:lpstr>Goccia</vt:lpstr>
      <vt:lpstr>WEIGHT REGAIN AND WEIGHT FAILURE PUNTO DI VISTA DEL CHIRURGO  QUANDO NON RIOPERARE</vt:lpstr>
      <vt:lpstr>Presentazione standard di PowerPoint</vt:lpstr>
      <vt:lpstr>Interpretabilità estremamente variabile</vt:lpstr>
      <vt:lpstr>Presentazione standard di PowerPoint</vt:lpstr>
      <vt:lpstr>Quando si decreta il fallimento?</vt:lpstr>
      <vt:lpstr>Fattori predisponenti/predittivi di WR?</vt:lpstr>
      <vt:lpstr>Perche’</vt:lpstr>
      <vt:lpstr>Perche’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Esercizio fisico</vt:lpstr>
      <vt:lpstr>Perdita di peso preoperatoria</vt:lpstr>
      <vt:lpstr>Prevenire e/o trattare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realta’</vt:lpstr>
      <vt:lpstr>La valutazione è veramente multidisciplinare?</vt:lpstr>
      <vt:lpstr>Presentazione standard di PowerPoint</vt:lpstr>
      <vt:lpstr>Grazie</vt:lpstr>
      <vt:lpstr>Presentazione standard di PowerPoint</vt:lpstr>
      <vt:lpstr>Presentazione standard di PowerPoint</vt:lpstr>
      <vt:lpstr>Revisione chirurgica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Microsoft Office User</cp:lastModifiedBy>
  <cp:revision>119</cp:revision>
  <dcterms:created xsi:type="dcterms:W3CDTF">2025-03-10T16:57:17Z</dcterms:created>
  <dcterms:modified xsi:type="dcterms:W3CDTF">2025-04-11T10:52:03Z</dcterms:modified>
</cp:coreProperties>
</file>